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354" r:id="rId3"/>
    <p:sldId id="257" r:id="rId4"/>
    <p:sldId id="360" r:id="rId5"/>
    <p:sldId id="299" r:id="rId6"/>
    <p:sldId id="333" r:id="rId7"/>
    <p:sldId id="334" r:id="rId8"/>
    <p:sldId id="335" r:id="rId9"/>
    <p:sldId id="262" r:id="rId10"/>
    <p:sldId id="336" r:id="rId11"/>
    <p:sldId id="337" r:id="rId12"/>
    <p:sldId id="338" r:id="rId13"/>
    <p:sldId id="339" r:id="rId14"/>
    <p:sldId id="340" r:id="rId15"/>
    <p:sldId id="300" r:id="rId16"/>
    <p:sldId id="341" r:id="rId17"/>
    <p:sldId id="342" r:id="rId18"/>
    <p:sldId id="304" r:id="rId19"/>
    <p:sldId id="313" r:id="rId20"/>
    <p:sldId id="270" r:id="rId21"/>
    <p:sldId id="344" r:id="rId22"/>
    <p:sldId id="348" r:id="rId23"/>
    <p:sldId id="287" r:id="rId24"/>
    <p:sldId id="349" r:id="rId25"/>
    <p:sldId id="307" r:id="rId26"/>
    <p:sldId id="288" r:id="rId27"/>
    <p:sldId id="350" r:id="rId28"/>
    <p:sldId id="351" r:id="rId29"/>
    <p:sldId id="352" r:id="rId30"/>
    <p:sldId id="353" r:id="rId31"/>
    <p:sldId id="289" r:id="rId32"/>
    <p:sldId id="290" r:id="rId33"/>
    <p:sldId id="361" r:id="rId34"/>
    <p:sldId id="359" r:id="rId35"/>
    <p:sldId id="358" r:id="rId36"/>
    <p:sldId id="297" r:id="rId37"/>
    <p:sldId id="357" r:id="rId38"/>
    <p:sldId id="259" r:id="rId39"/>
    <p:sldId id="258" r:id="rId40"/>
    <p:sldId id="314" r:id="rId41"/>
    <p:sldId id="346" r:id="rId42"/>
    <p:sldId id="347" r:id="rId43"/>
    <p:sldId id="315" r:id="rId44"/>
    <p:sldId id="317" r:id="rId45"/>
    <p:sldId id="318" r:id="rId46"/>
    <p:sldId id="260" r:id="rId47"/>
    <p:sldId id="279" r:id="rId48"/>
    <p:sldId id="308" r:id="rId49"/>
    <p:sldId id="309" r:id="rId50"/>
    <p:sldId id="293" r:id="rId51"/>
    <p:sldId id="261" r:id="rId52"/>
    <p:sldId id="327" r:id="rId53"/>
    <p:sldId id="301" r:id="rId54"/>
    <p:sldId id="303" r:id="rId55"/>
    <p:sldId id="263" r:id="rId56"/>
    <p:sldId id="321" r:id="rId57"/>
    <p:sldId id="264" r:id="rId58"/>
    <p:sldId id="292" r:id="rId59"/>
    <p:sldId id="265" r:id="rId60"/>
    <p:sldId id="325" r:id="rId61"/>
    <p:sldId id="323" r:id="rId62"/>
    <p:sldId id="267" r:id="rId63"/>
    <p:sldId id="282" r:id="rId64"/>
    <p:sldId id="316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3"/>
    <p:restoredTop sz="81977" autoAdjust="0"/>
  </p:normalViewPr>
  <p:slideViewPr>
    <p:cSldViewPr snapToGrid="0" snapToObjects="1">
      <p:cViewPr varScale="1">
        <p:scale>
          <a:sx n="123" d="100"/>
          <a:sy n="123" d="100"/>
        </p:scale>
        <p:origin x="12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01819-ECAB-0144-B587-35E805DF3CDA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0DBAE-3D53-2C49-8BFB-D5CB648FF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2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6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6B4D7-D974-8C4D-B9CF-52F4FA9993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3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sensitive in the sense that we see a delay when the simulation is increasing but not when the stimulation is stopped.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0DBAE-3D53-2C49-8BFB-D5CB648FF8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24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3C1C1-E30C-3548-AC3E-96A185C751C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0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ai^2 because if we wanted to assess the fraction of edges between two groups without community structure we would do </a:t>
            </a:r>
            <a:r>
              <a:rPr lang="en-US" dirty="0" err="1"/>
              <a:t>ei</a:t>
            </a:r>
            <a:r>
              <a:rPr lang="en-US" dirty="0"/>
              <a:t>*</a:t>
            </a:r>
            <a:r>
              <a:rPr lang="en-US" dirty="0" err="1"/>
              <a:t>ej</a:t>
            </a:r>
            <a:r>
              <a:rPr lang="en-US" dirty="0"/>
              <a:t>. This ai^2.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0DBAE-3D53-2C49-8BFB-D5CB648FF8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90E1C-0E63-9949-89D5-65435315718F}" type="slidenum">
              <a:rPr lang="en-US"/>
              <a:pPr/>
              <a:t>49</a:t>
            </a:fld>
            <a:endParaRPr lang="en-US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23379B-FB6A-2542-836D-1CC50CDDCF25}" type="slidenum">
              <a:rPr lang="en-US"/>
              <a:pPr/>
              <a:t>54</a:t>
            </a:fld>
            <a:endParaRPr lang="en-US"/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0DBAE-3D53-2C49-8BFB-D5CB648FF86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algorithm progresses from the root of the </a:t>
            </a:r>
            <a:r>
              <a:rPr lang="en-US" dirty="0" err="1"/>
              <a:t>dendrogram</a:t>
            </a:r>
            <a:r>
              <a:rPr lang="en-US" dirty="0"/>
              <a:t> to leaves</a:t>
            </a:r>
          </a:p>
          <a:p>
            <a:r>
              <a:rPr lang="en-US" dirty="0"/>
              <a:t>Tree branches represent the order of splitting the network as edges are removed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0DBAE-3D53-2C49-8BFB-D5CB648FF86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2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9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7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6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9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2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47B64-AD3A-3141-B4F8-29C1629252D9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E372C-1B3E-2240-AEBF-18BCF196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netbiocourse.discovery.wisc.edu" TargetMode="External"/><Relationship Id="rId2" Type="http://schemas.openxmlformats.org/officeDocument/2006/relationships/hyperlink" Target="mailto:sroy@biostat.wisc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bioinformatics.oxfordjournals.org/content/22/9/1152.ful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26/science.298.5594.824" TargetMode="External"/><Relationship Id="rId7" Type="http://schemas.openxmlformats.org/officeDocument/2006/relationships/hyperlink" Target="http://dx.doi.org/10.1137/070710111" TargetMode="External"/><Relationship Id="rId2" Type="http://schemas.openxmlformats.org/officeDocument/2006/relationships/hyperlink" Target="http://dx.doi.org/10.1038/nrg12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73/pnas.0601602103" TargetMode="External"/><Relationship Id="rId5" Type="http://schemas.openxmlformats.org/officeDocument/2006/relationships/hyperlink" Target="http://dx.doi.org/10.1093/bioinformatics/btl038" TargetMode="External"/><Relationship Id="rId4" Type="http://schemas.openxmlformats.org/officeDocument/2006/relationships/hyperlink" Target="http://dx.doi.org/10.1038/nrg210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Topological properties of 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Sushmita Roy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sroy@biostat.wisc.edu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Computational Network Biology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Biostatistics &amp; Medical Informatics 826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3"/>
              </a:rPr>
              <a:t>https://compnetbiocourse.discovery.wisc.edu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64068" y="5838354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25</a:t>
            </a:r>
            <a:r>
              <a:rPr lang="en-US" baseline="30000" dirty="0"/>
              <a:t>th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37400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discrete distribution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Poisson is parameterized by     which can be easily estimated by maximum likelihood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23" y="2409957"/>
            <a:ext cx="3027211" cy="809254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13" y="3824957"/>
            <a:ext cx="175463" cy="26319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621" y="5164170"/>
            <a:ext cx="3403600" cy="1016000"/>
          </a:xfrm>
          <a:prstGeom prst="rect">
            <a:avLst/>
          </a:prstGeom>
        </p:spPr>
      </p:pic>
      <p:pic>
        <p:nvPicPr>
          <p:cNvPr id="7" name="Picture 6" descr="poiss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777" y="1138832"/>
            <a:ext cx="2957023" cy="221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5170" y="3069435"/>
            <a:ext cx="34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"/>
                <a:cs typeface="Times"/>
              </a:rPr>
              <a:t>k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340796" y="2022929"/>
            <a:ext cx="940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P(X=</a:t>
            </a:r>
            <a:r>
              <a:rPr lang="en-US" i="1" dirty="0" err="1">
                <a:latin typeface="Times"/>
                <a:cs typeface="Times"/>
              </a:rPr>
              <a:t>k</a:t>
            </a:r>
            <a:r>
              <a:rPr lang="en-US" i="1" dirty="0">
                <a:latin typeface="Times"/>
                <a:cs typeface="Time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2003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law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83" y="1600200"/>
            <a:ext cx="5362581" cy="4525963"/>
          </a:xfrm>
        </p:spPr>
        <p:txBody>
          <a:bodyPr>
            <a:normAutofit/>
          </a:bodyPr>
          <a:lstStyle/>
          <a:p>
            <a:r>
              <a:rPr lang="en-US" sz="2400" dirty="0"/>
              <a:t>Used to capture the degree distribution of most real networks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Typical value of     is between 2 and 3. </a:t>
            </a:r>
          </a:p>
          <a:p>
            <a:endParaRPr lang="en-US" sz="2400" dirty="0"/>
          </a:p>
          <a:p>
            <a:r>
              <a:rPr lang="en-US" sz="2400" dirty="0"/>
              <a:t>MLE exists but is more complicated</a:t>
            </a:r>
          </a:p>
          <a:p>
            <a:pPr lvl="1"/>
            <a:r>
              <a:rPr lang="en-US" sz="2000" dirty="0"/>
              <a:t>See</a:t>
            </a:r>
            <a:r>
              <a:rPr lang="en-US" sz="2000" i="1" dirty="0"/>
              <a:t> Power-Law Distributions in Empirical Data. </a:t>
            </a:r>
            <a:r>
              <a:rPr lang="en-US" sz="2000" dirty="0" err="1"/>
              <a:t>Clauset</a:t>
            </a:r>
            <a:r>
              <a:rPr lang="en-US" sz="2000" dirty="0"/>
              <a:t>, </a:t>
            </a:r>
            <a:r>
              <a:rPr lang="en-US" sz="2000" dirty="0" err="1"/>
              <a:t>Shalizi</a:t>
            </a:r>
            <a:r>
              <a:rPr lang="en-US" sz="2000" dirty="0"/>
              <a:t> and Newman, 2009 for details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27" y="2699518"/>
            <a:ext cx="3302000" cy="469900"/>
          </a:xfrm>
          <a:prstGeom prst="rect">
            <a:avLst/>
          </a:prstGeom>
        </p:spPr>
      </p:pic>
      <p:pic>
        <p:nvPicPr>
          <p:cNvPr id="10" name="Picture 9" descr="barabasi_degre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720" y="1476733"/>
            <a:ext cx="2683079" cy="40364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5387772" y="2817511"/>
            <a:ext cx="6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P(k</a:t>
            </a:r>
            <a:r>
              <a:rPr lang="en-US" i="1" dirty="0"/>
              <a:t>)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755" y="3788647"/>
            <a:ext cx="241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9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Erdos</a:t>
            </a:r>
            <a:r>
              <a:rPr lang="en-US" dirty="0"/>
              <a:t> </a:t>
            </a:r>
            <a:r>
              <a:rPr lang="en-US" dirty="0" err="1"/>
              <a:t>Renyi</a:t>
            </a:r>
            <a:r>
              <a:rPr lang="en-US" dirty="0"/>
              <a:t> random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Dates back to 1960 due to two mathematicians Paul </a:t>
            </a:r>
            <a:r>
              <a:rPr lang="en-US" dirty="0" err="1"/>
              <a:t>Erdos</a:t>
            </a:r>
            <a:r>
              <a:rPr lang="en-US" dirty="0"/>
              <a:t> and Alfred </a:t>
            </a:r>
            <a:r>
              <a:rPr lang="en-US" dirty="0" err="1"/>
              <a:t>Renyi</a:t>
            </a:r>
            <a:r>
              <a:rPr lang="en-US" dirty="0"/>
              <a:t>.</a:t>
            </a:r>
          </a:p>
          <a:p>
            <a:r>
              <a:rPr lang="en-US" dirty="0"/>
              <a:t>Provides a probabilistic model to generate a graph</a:t>
            </a:r>
          </a:p>
          <a:p>
            <a:r>
              <a:rPr lang="en-US" dirty="0"/>
              <a:t>Starts with </a:t>
            </a:r>
            <a:r>
              <a:rPr lang="en-US" i="1" dirty="0">
                <a:latin typeface="Times"/>
                <a:cs typeface="Times"/>
              </a:rPr>
              <a:t>N</a:t>
            </a:r>
            <a:r>
              <a:rPr lang="en-US" dirty="0"/>
              <a:t> nodes and connects two nodes with probability </a:t>
            </a:r>
            <a:r>
              <a:rPr lang="en-US" i="1" dirty="0" err="1">
                <a:latin typeface="Times"/>
                <a:cs typeface="Times"/>
              </a:rPr>
              <a:t>p</a:t>
            </a:r>
            <a:endParaRPr lang="en-US" i="1" dirty="0">
              <a:latin typeface="Times"/>
              <a:cs typeface="Times"/>
            </a:endParaRPr>
          </a:p>
          <a:p>
            <a:r>
              <a:rPr lang="en-US" dirty="0"/>
              <a:t>Node degrees follow a Poisson distribution</a:t>
            </a:r>
          </a:p>
          <a:p>
            <a:r>
              <a:rPr lang="en-US" dirty="0"/>
              <a:t>Tail falls off exponentially, suggesting that nodes with degrees different from the mean are very rare</a:t>
            </a:r>
          </a:p>
        </p:txBody>
      </p:sp>
    </p:spTree>
    <p:extLst>
      <p:ext uri="{BB962C8B-B14F-4D97-AF65-F5344CB8AC3E}">
        <p14:creationId xmlns:p14="http://schemas.microsoft.com/office/powerpoint/2010/main" val="3428456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free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Degree distribution is captured by a power law distribution</a:t>
            </a:r>
          </a:p>
          <a:p>
            <a:r>
              <a:rPr lang="en-US" dirty="0"/>
              <a:t>There is no “typical” node that describes the degree of all other nodes</a:t>
            </a:r>
          </a:p>
          <a:p>
            <a:r>
              <a:rPr lang="en-US" dirty="0"/>
              <a:t>Such networks are ubiquitous in nature</a:t>
            </a:r>
          </a:p>
        </p:txBody>
      </p:sp>
    </p:spTree>
    <p:extLst>
      <p:ext uri="{BB962C8B-B14F-4D97-AF65-F5344CB8AC3E}">
        <p14:creationId xmlns:p14="http://schemas.microsoft.com/office/powerpoint/2010/main" val="101811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versus Scale free</a:t>
            </a:r>
          </a:p>
        </p:txBody>
      </p:sp>
      <p:pic>
        <p:nvPicPr>
          <p:cNvPr id="4" name="Picture 3" descr="barabasi_er_scalefree.pdf"/>
          <p:cNvPicPr>
            <a:picLocks noChangeAspect="1"/>
          </p:cNvPicPr>
          <p:nvPr/>
        </p:nvPicPr>
        <p:blipFill>
          <a:blip r:embed="rId2"/>
          <a:srcRect b="30133"/>
          <a:stretch>
            <a:fillRect/>
          </a:stretch>
        </p:blipFill>
        <p:spPr>
          <a:xfrm>
            <a:off x="2551545" y="1212569"/>
            <a:ext cx="4968333" cy="5414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607" y="6416879"/>
            <a:ext cx="467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Barabasi</a:t>
            </a:r>
            <a:r>
              <a:rPr lang="en-US" dirty="0"/>
              <a:t> &amp; </a:t>
            </a:r>
            <a:r>
              <a:rPr lang="en-US" dirty="0" err="1"/>
              <a:t>Oltvai</a:t>
            </a:r>
            <a:r>
              <a:rPr lang="en-US" dirty="0"/>
              <a:t> 2004, Nature Genetics Review</a:t>
            </a:r>
          </a:p>
        </p:txBody>
      </p:sp>
    </p:spTree>
    <p:extLst>
      <p:ext uri="{BB962C8B-B14F-4D97-AF65-F5344CB8AC3E}">
        <p14:creationId xmlns:p14="http://schemas.microsoft.com/office/powerpoint/2010/main" val="389115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Yeast protein interaction network is believed to be scale free</a:t>
            </a:r>
          </a:p>
        </p:txBody>
      </p:sp>
      <p:pic>
        <p:nvPicPr>
          <p:cNvPr id="6" name="Picture 5" descr="yeastppi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22" y="1417638"/>
            <a:ext cx="4796878" cy="4420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639" y="2083215"/>
            <a:ext cx="39880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“Whereas most proteins participate in only a few interactions, a few participate in dozens”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Such high degree nodes are called </a:t>
            </a:r>
            <a:r>
              <a:rPr lang="en-US" i="1" u="sng" dirty="0"/>
              <a:t>hubs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607" y="6416879"/>
            <a:ext cx="467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Barabasi</a:t>
            </a:r>
            <a:r>
              <a:rPr lang="en-US" dirty="0"/>
              <a:t> &amp; </a:t>
            </a:r>
            <a:r>
              <a:rPr lang="en-US" dirty="0" err="1"/>
              <a:t>Oltvai</a:t>
            </a:r>
            <a:r>
              <a:rPr lang="en-US" dirty="0"/>
              <a:t> 2004, Nature Genetics Review</a:t>
            </a:r>
          </a:p>
        </p:txBody>
      </p:sp>
    </p:spTree>
    <p:extLst>
      <p:ext uri="{BB962C8B-B14F-4D97-AF65-F5344CB8AC3E}">
        <p14:creationId xmlns:p14="http://schemas.microsoft.com/office/powerpoint/2010/main" val="337469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Degree of a node is correlated to functional importance of a node</a:t>
            </a:r>
          </a:p>
        </p:txBody>
      </p:sp>
      <p:pic>
        <p:nvPicPr>
          <p:cNvPr id="4" name="Picture 3" descr="yeastppi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20" y="1492250"/>
            <a:ext cx="4766130" cy="4614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2793" y="5506909"/>
            <a:ext cx="371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nodes on deletion cause the organism to die</a:t>
            </a:r>
          </a:p>
          <a:p>
            <a:r>
              <a:rPr lang="en-US" dirty="0"/>
              <a:t>Red nodes also among the nodes with the highest degree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636469"/>
            <a:ext cx="292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Yeast protein-protein interaction network</a:t>
            </a:r>
          </a:p>
        </p:txBody>
      </p:sp>
    </p:spTree>
    <p:extLst>
      <p:ext uri="{BB962C8B-B14F-4D97-AF65-F5344CB8AC3E}">
        <p14:creationId xmlns:p14="http://schemas.microsoft.com/office/powerpoint/2010/main" val="135361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scale free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Scale free networks are ubiquitous is nature</a:t>
            </a:r>
          </a:p>
          <a:p>
            <a:r>
              <a:rPr lang="en-US" dirty="0"/>
              <a:t>How do such networks form?</a:t>
            </a:r>
          </a:p>
          <a:p>
            <a:r>
              <a:rPr lang="en-US" dirty="0"/>
              <a:t>Such networks are the result of two processes</a:t>
            </a:r>
          </a:p>
          <a:p>
            <a:pPr lvl="1"/>
            <a:r>
              <a:rPr lang="en-US" dirty="0"/>
              <a:t>a </a:t>
            </a:r>
            <a:r>
              <a:rPr lang="en-US" u="sng" dirty="0"/>
              <a:t>growth process </a:t>
            </a:r>
            <a:r>
              <a:rPr lang="en-US" dirty="0"/>
              <a:t>where new nodes join the network over an extended period of time</a:t>
            </a:r>
          </a:p>
          <a:p>
            <a:pPr lvl="2"/>
            <a:r>
              <a:rPr lang="en-US" dirty="0"/>
              <a:t>Think about how the internet has grown</a:t>
            </a:r>
          </a:p>
          <a:p>
            <a:pPr lvl="1"/>
            <a:r>
              <a:rPr lang="en-US" u="sng" dirty="0"/>
              <a:t>preferential attachment</a:t>
            </a:r>
            <a:r>
              <a:rPr lang="en-US" dirty="0"/>
              <a:t>: new nodes tend to connect to nodes with many neighbors</a:t>
            </a:r>
          </a:p>
          <a:p>
            <a:pPr lvl="2"/>
            <a:r>
              <a:rPr lang="en-US" dirty="0"/>
              <a:t>Rich get richer.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607" y="6416879"/>
            <a:ext cx="467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Barabasi</a:t>
            </a:r>
            <a:r>
              <a:rPr lang="en-US" dirty="0"/>
              <a:t> &amp; </a:t>
            </a:r>
            <a:r>
              <a:rPr lang="en-US" dirty="0" err="1"/>
              <a:t>Oltvai</a:t>
            </a:r>
            <a:r>
              <a:rPr lang="en-US" dirty="0"/>
              <a:t> 2004, Nature Genetics Review</a:t>
            </a:r>
          </a:p>
        </p:txBody>
      </p:sp>
    </p:spTree>
    <p:extLst>
      <p:ext uri="{BB962C8B-B14F-4D97-AF65-F5344CB8AC3E}">
        <p14:creationId xmlns:p14="http://schemas.microsoft.com/office/powerpoint/2010/main" val="193735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Growth and preferential attachment in scale free networks</a:t>
            </a:r>
          </a:p>
        </p:txBody>
      </p:sp>
      <p:pic>
        <p:nvPicPr>
          <p:cNvPr id="4" name="Picture 3" descr="prefatta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1892299"/>
            <a:ext cx="4991100" cy="3924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9900" y="2022732"/>
            <a:ext cx="359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new node (red)  is more likely to connect to node 1</a:t>
            </a:r>
          </a:p>
          <a:p>
            <a:r>
              <a:rPr lang="en-US" dirty="0"/>
              <a:t>than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607" y="6416879"/>
            <a:ext cx="467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Barabasi</a:t>
            </a:r>
            <a:r>
              <a:rPr lang="en-US" dirty="0"/>
              <a:t> &amp; </a:t>
            </a:r>
            <a:r>
              <a:rPr lang="en-US" dirty="0" err="1"/>
              <a:t>Oltvai</a:t>
            </a:r>
            <a:r>
              <a:rPr lang="en-US" dirty="0"/>
              <a:t> 2004, Nature Genetics Review</a:t>
            </a:r>
          </a:p>
        </p:txBody>
      </p:sp>
    </p:spTree>
    <p:extLst>
      <p:ext uri="{BB962C8B-B14F-4D97-AF65-F5344CB8AC3E}">
        <p14:creationId xmlns:p14="http://schemas.microsoft.com/office/powerpoint/2010/main" val="2970678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on a graph</a:t>
            </a:r>
          </a:p>
        </p:txBody>
      </p:sp>
      <p:sp>
        <p:nvSpPr>
          <p:cNvPr id="4" name="Oval 3"/>
          <p:cNvSpPr/>
          <p:nvPr/>
        </p:nvSpPr>
        <p:spPr>
          <a:xfrm>
            <a:off x="3849685" y="2301872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6540" y="4478287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8006" y="38486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2690546" y="3688230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41193" y="2874652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45958" y="3734029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94124" y="4359014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9359" y="3438139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71921" y="19047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4823" y="335948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5541215" y="3325210"/>
            <a:ext cx="151834" cy="1529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87654" y="4529669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5706" y="2301872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2742" y="3364697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6222" y="4653842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9" name="Straight Connector 18"/>
          <p:cNvCxnSpPr>
            <a:stCxn id="7" idx="7"/>
            <a:endCxn id="4" idx="3"/>
          </p:cNvCxnSpPr>
          <p:nvPr/>
        </p:nvCxnSpPr>
        <p:spPr>
          <a:xfrm flipV="1">
            <a:off x="2820144" y="2432461"/>
            <a:ext cx="1051777" cy="1278175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7"/>
            <a:endCxn id="9" idx="1"/>
          </p:cNvCxnSpPr>
          <p:nvPr/>
        </p:nvCxnSpPr>
        <p:spPr>
          <a:xfrm>
            <a:off x="2820144" y="3710636"/>
            <a:ext cx="848050" cy="45799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" idx="4"/>
            <a:endCxn id="9" idx="0"/>
          </p:cNvCxnSpPr>
          <p:nvPr/>
        </p:nvCxnSpPr>
        <p:spPr>
          <a:xfrm flipH="1">
            <a:off x="3721875" y="2454867"/>
            <a:ext cx="203727" cy="1279162"/>
          </a:xfrm>
          <a:prstGeom prst="line">
            <a:avLst/>
          </a:prstGeom>
          <a:ln>
            <a:solidFill>
              <a:srgbClr val="3366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4" idx="5"/>
            <a:endCxn id="8" idx="1"/>
          </p:cNvCxnSpPr>
          <p:nvPr/>
        </p:nvCxnSpPr>
        <p:spPr>
          <a:xfrm>
            <a:off x="3979283" y="2432461"/>
            <a:ext cx="984146" cy="464597"/>
          </a:xfrm>
          <a:prstGeom prst="line">
            <a:avLst/>
          </a:prstGeom>
          <a:ln>
            <a:solidFill>
              <a:srgbClr val="3366F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4"/>
            <a:endCxn id="11" idx="7"/>
          </p:cNvCxnSpPr>
          <p:nvPr/>
        </p:nvCxnSpPr>
        <p:spPr>
          <a:xfrm flipH="1">
            <a:off x="4918957" y="3027647"/>
            <a:ext cx="98153" cy="432898"/>
          </a:xfrm>
          <a:prstGeom prst="line">
            <a:avLst/>
          </a:prstGeom>
          <a:ln>
            <a:solidFill>
              <a:srgbClr val="3366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3"/>
          </p:cNvCxnSpPr>
          <p:nvPr/>
        </p:nvCxnSpPr>
        <p:spPr>
          <a:xfrm flipH="1">
            <a:off x="3781110" y="3568728"/>
            <a:ext cx="1030485" cy="187707"/>
          </a:xfrm>
          <a:prstGeom prst="line">
            <a:avLst/>
          </a:prstGeom>
          <a:ln>
            <a:solidFill>
              <a:srgbClr val="3366F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4"/>
          </p:cNvCxnSpPr>
          <p:nvPr/>
        </p:nvCxnSpPr>
        <p:spPr>
          <a:xfrm flipH="1">
            <a:off x="3588557" y="3887024"/>
            <a:ext cx="133318" cy="471990"/>
          </a:xfrm>
          <a:prstGeom prst="line">
            <a:avLst/>
          </a:prstGeom>
          <a:ln>
            <a:solidFill>
              <a:srgbClr val="3366F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5"/>
            <a:endCxn id="5" idx="1"/>
          </p:cNvCxnSpPr>
          <p:nvPr/>
        </p:nvCxnSpPr>
        <p:spPr>
          <a:xfrm>
            <a:off x="3775556" y="3864618"/>
            <a:ext cx="973220" cy="636075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1"/>
            <a:endCxn id="8" idx="6"/>
          </p:cNvCxnSpPr>
          <p:nvPr/>
        </p:nvCxnSpPr>
        <p:spPr>
          <a:xfrm flipH="1" flipV="1">
            <a:off x="5093027" y="2951150"/>
            <a:ext cx="470424" cy="396466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4"/>
            <a:endCxn id="5" idx="0"/>
          </p:cNvCxnSpPr>
          <p:nvPr/>
        </p:nvCxnSpPr>
        <p:spPr>
          <a:xfrm flipH="1">
            <a:off x="4802457" y="3478205"/>
            <a:ext cx="814675" cy="1000082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19646" y="5138397"/>
            <a:ext cx="6619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Path: a set of connected edges from one node to another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1126" y="1750833"/>
            <a:ext cx="146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Paths from B to 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9073" y="296320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32" name="Freeform 31"/>
          <p:cNvSpPr/>
          <p:nvPr/>
        </p:nvSpPr>
        <p:spPr>
          <a:xfrm>
            <a:off x="4282497" y="2045082"/>
            <a:ext cx="178292" cy="576385"/>
          </a:xfrm>
          <a:custGeom>
            <a:avLst/>
            <a:gdLst>
              <a:gd name="connsiteX0" fmla="*/ 0 w 178292"/>
              <a:gd name="connsiteY0" fmla="*/ 0 h 576385"/>
              <a:gd name="connsiteX1" fmla="*/ 175846 w 178292"/>
              <a:gd name="connsiteY1" fmla="*/ 234461 h 576385"/>
              <a:gd name="connsiteX2" fmla="*/ 107462 w 178292"/>
              <a:gd name="connsiteY2" fmla="*/ 576385 h 576385"/>
              <a:gd name="connsiteX3" fmla="*/ 107462 w 178292"/>
              <a:gd name="connsiteY3" fmla="*/ 576385 h 57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292" h="576385">
                <a:moveTo>
                  <a:pt x="0" y="0"/>
                </a:moveTo>
                <a:cubicBezTo>
                  <a:pt x="78968" y="69198"/>
                  <a:pt x="157936" y="138397"/>
                  <a:pt x="175846" y="234461"/>
                </a:cubicBezTo>
                <a:cubicBezTo>
                  <a:pt x="193756" y="330525"/>
                  <a:pt x="107462" y="576385"/>
                  <a:pt x="107462" y="576385"/>
                </a:cubicBezTo>
                <a:lnTo>
                  <a:pt x="107462" y="576385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0264567" flipH="1">
            <a:off x="3364822" y="2204033"/>
            <a:ext cx="410733" cy="981218"/>
          </a:xfrm>
          <a:custGeom>
            <a:avLst/>
            <a:gdLst>
              <a:gd name="connsiteX0" fmla="*/ 0 w 178292"/>
              <a:gd name="connsiteY0" fmla="*/ 0 h 576385"/>
              <a:gd name="connsiteX1" fmla="*/ 175846 w 178292"/>
              <a:gd name="connsiteY1" fmla="*/ 234461 h 576385"/>
              <a:gd name="connsiteX2" fmla="*/ 107462 w 178292"/>
              <a:gd name="connsiteY2" fmla="*/ 576385 h 576385"/>
              <a:gd name="connsiteX3" fmla="*/ 107462 w 178292"/>
              <a:gd name="connsiteY3" fmla="*/ 576385 h 57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292" h="576385">
                <a:moveTo>
                  <a:pt x="0" y="0"/>
                </a:moveTo>
                <a:cubicBezTo>
                  <a:pt x="78968" y="69198"/>
                  <a:pt x="157936" y="138397"/>
                  <a:pt x="175846" y="234461"/>
                </a:cubicBezTo>
                <a:cubicBezTo>
                  <a:pt x="193756" y="330525"/>
                  <a:pt x="107462" y="576385"/>
                  <a:pt x="107462" y="576385"/>
                </a:cubicBezTo>
                <a:lnTo>
                  <a:pt x="107462" y="576385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C22EEC-9E2D-7041-81A2-13FA1282CD72}"/>
              </a:ext>
            </a:extLst>
          </p:cNvPr>
          <p:cNvSpPr txBox="1"/>
          <p:nvPr/>
        </p:nvSpPr>
        <p:spPr>
          <a:xfrm>
            <a:off x="1319646" y="5578716"/>
            <a:ext cx="661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two paths from B-D: B-&gt;A-&gt;D and B-&gt;G-&gt;H-&gt;A-&gt;D</a:t>
            </a:r>
          </a:p>
        </p:txBody>
      </p:sp>
    </p:spTree>
    <p:extLst>
      <p:ext uri="{BB962C8B-B14F-4D97-AF65-F5344CB8AC3E}">
        <p14:creationId xmlns:p14="http://schemas.microsoft.com/office/powerpoint/2010/main" val="342082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of problems in network biology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563" y="1417638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Biological problem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563" y="2057400"/>
            <a:ext cx="4040188" cy="3951288"/>
          </a:xfrm>
        </p:spPr>
        <p:txBody>
          <a:bodyPr/>
          <a:lstStyle/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Mapping regulatory network structure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Dynamics and context specificity of networks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Understanding design principles of biological networks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Interpretation of sequence variants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Identification of important genes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Integrating different types of molecular genomic 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7388" y="1417638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Computational approaches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7388" y="2057400"/>
            <a:ext cx="4041775" cy="3951288"/>
          </a:xfrm>
        </p:spPr>
        <p:txBody>
          <a:bodyPr>
            <a:normAutofit/>
          </a:bodyPr>
          <a:lstStyle/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Probabilistic graphical models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Graph structure learning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Multiple network learning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Topological properties of graphs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Graph clustering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Graph alignment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1800" dirty="0"/>
              <a:t>Diffusion on graphs</a:t>
            </a:r>
          </a:p>
        </p:txBody>
      </p:sp>
    </p:spTree>
    <p:extLst>
      <p:ext uri="{BB962C8B-B14F-4D97-AF65-F5344CB8AC3E}">
        <p14:creationId xmlns:p14="http://schemas.microsoft.com/office/powerpoint/2010/main" val="2571735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lengths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shortest path length between two nodes A and B:</a:t>
            </a:r>
          </a:p>
          <a:p>
            <a:pPr lvl="1"/>
            <a:r>
              <a:rPr lang="en-US" dirty="0"/>
              <a:t>The smallest number of edges that need to be traversed to get from A to B</a:t>
            </a:r>
          </a:p>
          <a:p>
            <a:r>
              <a:rPr lang="en-US" dirty="0"/>
              <a:t>Mean path length is the average of all shortest path lengths</a:t>
            </a:r>
          </a:p>
          <a:p>
            <a:r>
              <a:rPr lang="en-US" dirty="0"/>
              <a:t>Diameter of a graph is the longest of all shortest paths in the network</a:t>
            </a:r>
          </a:p>
        </p:txBody>
      </p:sp>
    </p:spTree>
    <p:extLst>
      <p:ext uri="{BB962C8B-B14F-4D97-AF65-F5344CB8AC3E}">
        <p14:creationId xmlns:p14="http://schemas.microsoft.com/office/powerpoint/2010/main" val="212200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Scale-free networks tend to be ultra-small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nodes on the network are connected by a small number of edges</a:t>
            </a:r>
          </a:p>
          <a:p>
            <a:r>
              <a:rPr lang="en-US" dirty="0"/>
              <a:t>Average path length is proportional to </a:t>
            </a:r>
            <a:r>
              <a:rPr lang="en-US" i="1" dirty="0">
                <a:latin typeface="Times"/>
                <a:cs typeface="Times"/>
              </a:rPr>
              <a:t>log(log(N))</a:t>
            </a:r>
            <a:r>
              <a:rPr lang="en-US" dirty="0"/>
              <a:t>, where </a:t>
            </a:r>
            <a:r>
              <a:rPr lang="en-US" i="1" dirty="0">
                <a:latin typeface="Times"/>
                <a:cs typeface="Times"/>
              </a:rPr>
              <a:t>N</a:t>
            </a:r>
            <a:r>
              <a:rPr lang="en-US" dirty="0"/>
              <a:t> is the number of nodes in the network </a:t>
            </a:r>
          </a:p>
          <a:p>
            <a:r>
              <a:rPr lang="en-US" dirty="0"/>
              <a:t>In a random network (</a:t>
            </a:r>
            <a:r>
              <a:rPr lang="en-US" dirty="0" err="1"/>
              <a:t>Erdos</a:t>
            </a:r>
            <a:r>
              <a:rPr lang="en-US" dirty="0"/>
              <a:t> </a:t>
            </a:r>
            <a:r>
              <a:rPr lang="en-US" dirty="0" err="1"/>
              <a:t>Renyi</a:t>
            </a:r>
            <a:r>
              <a:rPr lang="en-US" dirty="0"/>
              <a:t> network) the average path length is proportional to </a:t>
            </a:r>
            <a:r>
              <a:rPr lang="en-US" i="1" dirty="0">
                <a:latin typeface="Times"/>
                <a:cs typeface="Times"/>
              </a:rPr>
              <a:t>log(N)</a:t>
            </a:r>
          </a:p>
        </p:txBody>
      </p:sp>
    </p:spTree>
    <p:extLst>
      <p:ext uri="{BB962C8B-B14F-4D97-AF65-F5344CB8AC3E}">
        <p14:creationId xmlns:p14="http://schemas.microsoft.com/office/powerpoint/2010/main" val="65134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motifs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Network motifs are defined as small recurring </a:t>
            </a:r>
            <a:r>
              <a:rPr lang="en-US" dirty="0" err="1"/>
              <a:t>subgraphs</a:t>
            </a:r>
            <a:r>
              <a:rPr lang="en-US" dirty="0"/>
              <a:t> that occur much more than a randomized network</a:t>
            </a:r>
          </a:p>
          <a:p>
            <a:r>
              <a:rPr lang="en-US" dirty="0"/>
              <a:t>A </a:t>
            </a:r>
            <a:r>
              <a:rPr lang="en-US" dirty="0" err="1"/>
              <a:t>subgraph</a:t>
            </a:r>
            <a:r>
              <a:rPr lang="en-US" dirty="0"/>
              <a:t> is called a network motif of a network if its occurrence in  randomized networks  is significantly less than the original network. </a:t>
            </a:r>
          </a:p>
          <a:p>
            <a:r>
              <a:rPr lang="en-US" dirty="0"/>
              <a:t>Network motifs are often called “building blocks” of complex networks</a:t>
            </a:r>
          </a:p>
          <a:p>
            <a:r>
              <a:rPr lang="en-US" dirty="0"/>
              <a:t>Bio-molecular networks tend to exhibit certain types of network motifs more frequently than random</a:t>
            </a:r>
          </a:p>
          <a:p>
            <a:r>
              <a:rPr lang="en-US" dirty="0"/>
              <a:t>Some motifs are associated with specific network dynamics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541" y="6531761"/>
            <a:ext cx="188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Milo Science 2002</a:t>
            </a:r>
          </a:p>
        </p:txBody>
      </p:sp>
    </p:spTree>
    <p:extLst>
      <p:ext uri="{BB962C8B-B14F-4D97-AF65-F5344CB8AC3E}">
        <p14:creationId xmlns:p14="http://schemas.microsoft.com/office/powerpoint/2010/main" val="3610905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motifs of size 3 in a directed network</a:t>
            </a:r>
          </a:p>
        </p:txBody>
      </p:sp>
      <p:pic>
        <p:nvPicPr>
          <p:cNvPr id="7" name="Picture 6" descr="network_motif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" y="1884161"/>
            <a:ext cx="8625276" cy="2875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128" y="5354940"/>
            <a:ext cx="548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possibilities if we consider the sign of an edge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541" y="6531761"/>
            <a:ext cx="188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Milo Science 2002</a:t>
            </a:r>
          </a:p>
        </p:txBody>
      </p:sp>
    </p:spTree>
    <p:extLst>
      <p:ext uri="{BB962C8B-B14F-4D97-AF65-F5344CB8AC3E}">
        <p14:creationId xmlns:p14="http://schemas.microsoft.com/office/powerpoint/2010/main" val="274472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types of feed-forward motifs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413" y="1417638"/>
            <a:ext cx="4128152" cy="3934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39" y="5614889"/>
            <a:ext cx="6697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Coherent: </a:t>
            </a:r>
            <a:r>
              <a:rPr lang="en-US" dirty="0"/>
              <a:t>sign of the direct path is the same as the indirect path</a:t>
            </a:r>
          </a:p>
          <a:p>
            <a:r>
              <a:rPr lang="en-US" b="1" dirty="0"/>
              <a:t>Incoherent:</a:t>
            </a:r>
            <a:r>
              <a:rPr lang="en-US" dirty="0"/>
              <a:t> sign of the direct path and indirect path are not the same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5516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</a:t>
            </a:r>
            <a:r>
              <a:rPr lang="en-US" dirty="0"/>
              <a:t> 2007, Nature Review Genetics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D01C46-0FD5-4748-9125-1D549716184A}"/>
              </a:ext>
            </a:extLst>
          </p:cNvPr>
          <p:cNvGrpSpPr/>
          <p:nvPr/>
        </p:nvGrpSpPr>
        <p:grpSpPr>
          <a:xfrm>
            <a:off x="290366" y="1253067"/>
            <a:ext cx="3485767" cy="4098913"/>
            <a:chOff x="290366" y="1253067"/>
            <a:chExt cx="3485767" cy="40989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D6B4B1-4172-E542-989A-2DE0043C5ED9}"/>
                </a:ext>
              </a:extLst>
            </p:cNvPr>
            <p:cNvSpPr txBox="1"/>
            <p:nvPr/>
          </p:nvSpPr>
          <p:spPr>
            <a:xfrm>
              <a:off x="290366" y="1680547"/>
              <a:ext cx="17924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These appear much more in transcriptional networks than other FF motifs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5B28F3-9332-E347-9DFC-FA8E784AA439}"/>
                </a:ext>
              </a:extLst>
            </p:cNvPr>
            <p:cNvSpPr/>
            <p:nvPr/>
          </p:nvSpPr>
          <p:spPr>
            <a:xfrm>
              <a:off x="2336800" y="1253067"/>
              <a:ext cx="1439333" cy="4098913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870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motifs are associated with dynamics</a:t>
            </a:r>
          </a:p>
        </p:txBody>
      </p:sp>
      <p:pic>
        <p:nvPicPr>
          <p:cNvPr id="4" name="Picture 3" descr="ff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23" y="2063796"/>
            <a:ext cx="8090179" cy="3677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1642" y="1694464"/>
            <a:ext cx="705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feed-forward motif with an AND gate can encode a sign sensitive delay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5516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</a:t>
            </a:r>
            <a:r>
              <a:rPr lang="en-US" dirty="0"/>
              <a:t> 2007, Nature Review Genetics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26862-F806-C842-93AD-909904CC32BA}"/>
              </a:ext>
            </a:extLst>
          </p:cNvPr>
          <p:cNvSpPr txBox="1"/>
          <p:nvPr/>
        </p:nvSpPr>
        <p:spPr>
          <a:xfrm>
            <a:off x="3759200" y="6455163"/>
            <a:ext cx="19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Cited &gt;2000 times!</a:t>
            </a:r>
          </a:p>
        </p:txBody>
      </p:sp>
    </p:spTree>
    <p:extLst>
      <p:ext uri="{BB962C8B-B14F-4D97-AF65-F5344CB8AC3E}">
        <p14:creationId xmlns:p14="http://schemas.microsoft.com/office/powerpoint/2010/main" val="247320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network motifs?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104996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Given an input network </a:t>
            </a:r>
            <a:r>
              <a:rPr lang="en-US" i="1" dirty="0">
                <a:latin typeface="Times"/>
                <a:cs typeface="Times"/>
              </a:rPr>
              <a:t>G</a:t>
            </a:r>
            <a:r>
              <a:rPr lang="en-US" dirty="0"/>
              <a:t> we need to address two problems</a:t>
            </a:r>
          </a:p>
          <a:p>
            <a:pPr lvl="1"/>
            <a:r>
              <a:rPr lang="en-US" i="1" dirty="0" err="1"/>
              <a:t>Subgraph</a:t>
            </a:r>
            <a:r>
              <a:rPr lang="en-US" i="1" dirty="0"/>
              <a:t> enumeration</a:t>
            </a:r>
            <a:r>
              <a:rPr lang="en-US" dirty="0"/>
              <a:t>: Find which </a:t>
            </a:r>
            <a:r>
              <a:rPr lang="en-US" dirty="0" err="1"/>
              <a:t>subgraphs</a:t>
            </a:r>
            <a:r>
              <a:rPr lang="en-US" dirty="0"/>
              <a:t> occur in </a:t>
            </a:r>
            <a:r>
              <a:rPr lang="en-US" i="1" dirty="0"/>
              <a:t>G</a:t>
            </a:r>
            <a:r>
              <a:rPr lang="en-US" dirty="0"/>
              <a:t> and how many times</a:t>
            </a:r>
          </a:p>
          <a:p>
            <a:pPr lvl="1"/>
            <a:r>
              <a:rPr lang="en-US" i="1" dirty="0"/>
              <a:t>Significance of the number of occurrences</a:t>
            </a:r>
            <a:r>
              <a:rPr lang="en-US" dirty="0"/>
              <a:t>: Compare to the number of occurrences of </a:t>
            </a:r>
            <a:r>
              <a:rPr lang="en-US" dirty="0" err="1"/>
              <a:t>subgraphs</a:t>
            </a:r>
            <a:r>
              <a:rPr lang="en-US" dirty="0"/>
              <a:t> in randomized networks</a:t>
            </a:r>
          </a:p>
          <a:p>
            <a:r>
              <a:rPr lang="en-US" dirty="0"/>
              <a:t>Software to find network motifs</a:t>
            </a:r>
          </a:p>
          <a:p>
            <a:pPr lvl="1"/>
            <a:r>
              <a:rPr lang="en-US" dirty="0"/>
              <a:t>FANMOD: a tool for fast network motif detection </a:t>
            </a:r>
            <a:r>
              <a:rPr lang="en-US" dirty="0">
                <a:hlinkClick r:id="rId2"/>
              </a:rPr>
              <a:t>http://bioinformatics.oxfordjournals.org/content/22/9/1152.full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7"/>
            <a:ext cx="907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Wernicke 2005: http://theinf1.informatik.uni-jena.de/publications/network-motifs-wabi05.pdf</a:t>
            </a:r>
          </a:p>
        </p:txBody>
      </p:sp>
    </p:spTree>
    <p:extLst>
      <p:ext uri="{BB962C8B-B14F-4D97-AF65-F5344CB8AC3E}">
        <p14:creationId xmlns:p14="http://schemas.microsoft.com/office/powerpoint/2010/main" val="1875690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Algorithm for enumerating </a:t>
            </a:r>
            <a:r>
              <a:rPr lang="en-US" dirty="0" err="1"/>
              <a:t>subgraphs</a:t>
            </a:r>
            <a:r>
              <a:rPr lang="en-US" dirty="0"/>
              <a:t>: Edge sampling</a:t>
            </a:r>
          </a:p>
        </p:txBody>
      </p:sp>
      <p:pic>
        <p:nvPicPr>
          <p:cNvPr id="5" name="Picture 4" descr="samplin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385536"/>
            <a:ext cx="8585200" cy="303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600" y="5969000"/>
            <a:ext cx="554301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"/>
                <a:cs typeface="Times"/>
              </a:rPr>
              <a:t>N(V’)</a:t>
            </a:r>
            <a:r>
              <a:rPr lang="en-US" sz="2400" dirty="0"/>
              <a:t>: set of neighbors of all vertices in </a:t>
            </a:r>
            <a:r>
              <a:rPr lang="en-US" sz="2400" i="1" dirty="0">
                <a:latin typeface="Times"/>
                <a:cs typeface="Times"/>
              </a:rPr>
              <a:t>V’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8ADFB-44BE-F445-9442-B0F7FBC66CF9}"/>
              </a:ext>
            </a:extLst>
          </p:cNvPr>
          <p:cNvSpPr txBox="1"/>
          <p:nvPr/>
        </p:nvSpPr>
        <p:spPr>
          <a:xfrm>
            <a:off x="0" y="6430665"/>
            <a:ext cx="342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Kashtan</a:t>
            </a:r>
            <a:r>
              <a:rPr lang="en-US" dirty="0"/>
              <a:t> et al., Bioinformatics 2004</a:t>
            </a:r>
          </a:p>
        </p:txBody>
      </p:sp>
    </p:spTree>
    <p:extLst>
      <p:ext uri="{BB962C8B-B14F-4D97-AF65-F5344CB8AC3E}">
        <p14:creationId xmlns:p14="http://schemas.microsoft.com/office/powerpoint/2010/main" val="119969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Assessing the significance of a network motif</a:t>
            </a:r>
          </a:p>
        </p:txBody>
      </p:sp>
      <p:pic>
        <p:nvPicPr>
          <p:cNvPr id="4" name="Picture 3" descr="computingnetmoti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81" y="1652559"/>
            <a:ext cx="5400879" cy="3415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917" y="5317805"/>
            <a:ext cx="8131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motif (red dashed edges) occurs much more frequently in the real network than </a:t>
            </a:r>
          </a:p>
          <a:p>
            <a:r>
              <a:rPr lang="en-US" dirty="0"/>
              <a:t>in any randomized network</a:t>
            </a:r>
          </a:p>
        </p:txBody>
      </p:sp>
    </p:spTree>
    <p:extLst>
      <p:ext uri="{BB962C8B-B14F-4D97-AF65-F5344CB8AC3E}">
        <p14:creationId xmlns:p14="http://schemas.microsoft.com/office/powerpoint/2010/main" val="4250355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randomized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an </a:t>
            </a:r>
            <a:r>
              <a:rPr lang="en-US" dirty="0" err="1"/>
              <a:t>Erdos</a:t>
            </a:r>
            <a:r>
              <a:rPr lang="en-US" dirty="0"/>
              <a:t> </a:t>
            </a:r>
            <a:r>
              <a:rPr lang="en-US" dirty="0" err="1"/>
              <a:t>Renyi</a:t>
            </a:r>
            <a:r>
              <a:rPr lang="en-US" dirty="0"/>
              <a:t> network is random, it does not have the same degree distribution as a given network</a:t>
            </a:r>
          </a:p>
          <a:p>
            <a:r>
              <a:rPr lang="en-US" dirty="0"/>
              <a:t>How to generate a randomized network with the same degree distribution?</a:t>
            </a:r>
          </a:p>
        </p:txBody>
      </p:sp>
    </p:spTree>
    <p:extLst>
      <p:ext uri="{BB962C8B-B14F-4D97-AF65-F5344CB8AC3E}">
        <p14:creationId xmlns:p14="http://schemas.microsoft.com/office/powerpoint/2010/main" val="408438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in this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Topological properties of networks</a:t>
            </a:r>
          </a:p>
          <a:p>
            <a:r>
              <a:rPr lang="en-US" dirty="0"/>
              <a:t>Modules in biological networks</a:t>
            </a:r>
          </a:p>
          <a:p>
            <a:r>
              <a:rPr lang="en-US" dirty="0"/>
              <a:t>Algorithms for graph clustering</a:t>
            </a:r>
          </a:p>
        </p:txBody>
      </p:sp>
    </p:spTree>
    <p:extLst>
      <p:ext uri="{BB962C8B-B14F-4D97-AF65-F5344CB8AC3E}">
        <p14:creationId xmlns:p14="http://schemas.microsoft.com/office/powerpoint/2010/main" val="4115260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Strategy </a:t>
            </a:r>
            <a:r>
              <a:rPr lang="en-US" dirty="0"/>
              <a:t>to generate randomized networks</a:t>
            </a:r>
          </a:p>
        </p:txBody>
      </p:sp>
      <p:sp>
        <p:nvSpPr>
          <p:cNvPr id="52" name="Oval 51"/>
          <p:cNvSpPr/>
          <p:nvPr/>
        </p:nvSpPr>
        <p:spPr>
          <a:xfrm>
            <a:off x="3650950" y="15806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689050" y="24188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11400" y="313914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724100" y="24696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654250" y="16822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2" idx="6"/>
            <a:endCxn id="56" idx="2"/>
          </p:cNvCxnSpPr>
          <p:nvPr/>
        </p:nvCxnSpPr>
        <p:spPr>
          <a:xfrm>
            <a:off x="4095450" y="1809234"/>
            <a:ext cx="558800" cy="1016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3" idx="6"/>
            <a:endCxn id="55" idx="2"/>
          </p:cNvCxnSpPr>
          <p:nvPr/>
        </p:nvCxnSpPr>
        <p:spPr>
          <a:xfrm>
            <a:off x="4133550" y="2647434"/>
            <a:ext cx="590550" cy="50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698610" y="161770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30520" y="173200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768390" y="2462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84390" y="253658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97090" y="32131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cxnSp>
        <p:nvCxnSpPr>
          <p:cNvPr id="65" name="Straight Connector 64"/>
          <p:cNvCxnSpPr>
            <a:stCxn id="53" idx="6"/>
            <a:endCxn id="54" idx="2"/>
          </p:cNvCxnSpPr>
          <p:nvPr/>
        </p:nvCxnSpPr>
        <p:spPr>
          <a:xfrm>
            <a:off x="4133550" y="2647434"/>
            <a:ext cx="577850" cy="72031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3638250" y="39047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76350" y="47429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698700" y="546324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711400" y="47937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641550" y="4006334"/>
            <a:ext cx="4445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6" idx="6"/>
            <a:endCxn id="69" idx="2"/>
          </p:cNvCxnSpPr>
          <p:nvPr/>
        </p:nvCxnSpPr>
        <p:spPr>
          <a:xfrm>
            <a:off x="4082750" y="4133334"/>
            <a:ext cx="628650" cy="8890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7" idx="6"/>
            <a:endCxn id="70" idx="2"/>
          </p:cNvCxnSpPr>
          <p:nvPr/>
        </p:nvCxnSpPr>
        <p:spPr>
          <a:xfrm flipV="1">
            <a:off x="4120850" y="4234934"/>
            <a:ext cx="520700" cy="7366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685910" y="394180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17820" y="405610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755690" y="4786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71690" y="486068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84390" y="55372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cxnSp>
        <p:nvCxnSpPr>
          <p:cNvPr id="79" name="Straight Connector 78"/>
          <p:cNvCxnSpPr>
            <a:stCxn id="67" idx="6"/>
            <a:endCxn id="68" idx="2"/>
          </p:cNvCxnSpPr>
          <p:nvPr/>
        </p:nvCxnSpPr>
        <p:spPr>
          <a:xfrm>
            <a:off x="4120850" y="4971534"/>
            <a:ext cx="577850" cy="72031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Down Arrow 79"/>
          <p:cNvSpPr/>
          <p:nvPr/>
        </p:nvSpPr>
        <p:spPr>
          <a:xfrm>
            <a:off x="4133550" y="3472934"/>
            <a:ext cx="330200" cy="342900"/>
          </a:xfrm>
          <a:prstGeom prst="down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374764" y="3077170"/>
            <a:ext cx="33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two edges connecting four vertices and swap the end points.</a:t>
            </a:r>
          </a:p>
          <a:p>
            <a:r>
              <a:rPr lang="en-US" dirty="0"/>
              <a:t>Repeat.</a:t>
            </a:r>
          </a:p>
        </p:txBody>
      </p:sp>
    </p:spTree>
    <p:extLst>
      <p:ext uri="{BB962C8B-B14F-4D97-AF65-F5344CB8AC3E}">
        <p14:creationId xmlns:p14="http://schemas.microsoft.com/office/powerpoint/2010/main" val="411315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motifs found in many complex networks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091" y="5590663"/>
            <a:ext cx="879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occurrence of the </a:t>
            </a:r>
            <a:r>
              <a:rPr lang="en-US" dirty="0" err="1"/>
              <a:t>feedforward</a:t>
            </a:r>
            <a:r>
              <a:rPr lang="en-US" dirty="0"/>
              <a:t> loop in both networks suggests a fundamental similarity in the design on these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7AAFF-02C8-E74C-B13D-49ADEE96943C}"/>
              </a:ext>
            </a:extLst>
          </p:cNvPr>
          <p:cNvSpPr txBox="1"/>
          <p:nvPr/>
        </p:nvSpPr>
        <p:spPr>
          <a:xfrm>
            <a:off x="72736" y="6488668"/>
            <a:ext cx="246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Milo et al., Science 2002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3217D-3240-D448-8CEA-195A3C47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12" y="1517033"/>
            <a:ext cx="6812973" cy="39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23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Structural common motifs seen in the yeast regulatory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45" y="1600200"/>
            <a:ext cx="6386421" cy="35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73252"/>
            <a:ext cx="65532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Lee </a:t>
            </a:r>
            <a:r>
              <a:rPr lang="en-US" i="1" dirty="0"/>
              <a:t>et.al. 2002,</a:t>
            </a:r>
            <a:r>
              <a:rPr lang="en-US" dirty="0"/>
              <a:t> </a:t>
            </a:r>
            <a:r>
              <a:rPr lang="en-US" dirty="0" err="1"/>
              <a:t>Mangan</a:t>
            </a:r>
            <a:r>
              <a:rPr lang="en-US" dirty="0"/>
              <a:t> &amp; </a:t>
            </a:r>
            <a:r>
              <a:rPr lang="en-US" dirty="0" err="1"/>
              <a:t>Alon</a:t>
            </a:r>
            <a:r>
              <a:rPr lang="en-US" dirty="0"/>
              <a:t>, 2003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4200" y="1417638"/>
            <a:ext cx="1701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Auto-regulation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6817" y="1417638"/>
            <a:ext cx="1869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Multi-component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3543" y="1417638"/>
            <a:ext cx="1957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Feed-forward loop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7429" y="2991935"/>
            <a:ext cx="1322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Single 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6766" y="2991935"/>
            <a:ext cx="12674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Multi Input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40468" y="4295801"/>
            <a:ext cx="18162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Regulatory Chain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8451" y="5531935"/>
            <a:ext cx="676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Feed-forward loops involved in speeding up in response of target gene</a:t>
            </a:r>
          </a:p>
        </p:txBody>
      </p:sp>
    </p:spTree>
    <p:extLst>
      <p:ext uri="{BB962C8B-B14F-4D97-AF65-F5344CB8AC3E}">
        <p14:creationId xmlns:p14="http://schemas.microsoft.com/office/powerpoint/2010/main" val="3707659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Modularity in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Modularity “</a:t>
            </a:r>
            <a:r>
              <a:rPr lang="en-US" i="1" dirty="0"/>
              <a:t>refers to a group of physically or functionally linked nodes that work together to achieve a distinct function</a:t>
            </a:r>
            <a:r>
              <a:rPr lang="en-US" dirty="0"/>
              <a:t>” -- </a:t>
            </a:r>
            <a:r>
              <a:rPr lang="en-US" dirty="0" err="1"/>
              <a:t>Barabasi</a:t>
            </a:r>
            <a:r>
              <a:rPr lang="en-US" dirty="0"/>
              <a:t> &amp; </a:t>
            </a:r>
            <a:r>
              <a:rPr lang="en-US" dirty="0" err="1"/>
              <a:t>Oltvai</a:t>
            </a:r>
            <a:endParaRPr lang="en-US" dirty="0"/>
          </a:p>
          <a:p>
            <a:r>
              <a:rPr lang="en-US" dirty="0"/>
              <a:t>Modularity is an important principle of biological systems</a:t>
            </a:r>
          </a:p>
          <a:p>
            <a:r>
              <a:rPr lang="en-US" dirty="0"/>
              <a:t>Genes tend to interact with a select set of other genes exhibiting a clustering of interactions</a:t>
            </a:r>
          </a:p>
          <a:p>
            <a:r>
              <a:rPr lang="en-US" dirty="0"/>
              <a:t>Module detection can help to</a:t>
            </a:r>
          </a:p>
          <a:p>
            <a:pPr lvl="1"/>
            <a:r>
              <a:rPr lang="en-US" dirty="0"/>
              <a:t>Understand the organizational properties of the network</a:t>
            </a:r>
          </a:p>
          <a:p>
            <a:pPr lvl="1"/>
            <a:r>
              <a:rPr lang="en-US" dirty="0"/>
              <a:t>Can be used to predict function of genes based on their grouping behavior</a:t>
            </a:r>
          </a:p>
        </p:txBody>
      </p:sp>
    </p:spTree>
    <p:extLst>
      <p:ext uri="{BB962C8B-B14F-4D97-AF65-F5344CB8AC3E}">
        <p14:creationId xmlns:p14="http://schemas.microsoft.com/office/powerpoint/2010/main" val="4108652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modular network</a:t>
            </a:r>
          </a:p>
        </p:txBody>
      </p:sp>
      <p:pic>
        <p:nvPicPr>
          <p:cNvPr id="4" name="Picture 3" descr="netmodularit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209800"/>
            <a:ext cx="2959100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0541" y="4242853"/>
            <a:ext cx="108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3853" y="2401084"/>
            <a:ext cx="108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5585" y="3740932"/>
            <a:ext cx="108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443" y="6017602"/>
            <a:ext cx="762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E. J. Newman, Modularity and community structure in networks, PNAS 2006</a:t>
            </a:r>
          </a:p>
        </p:txBody>
      </p:sp>
    </p:spTree>
    <p:extLst>
      <p:ext uri="{BB962C8B-B14F-4D97-AF65-F5344CB8AC3E}">
        <p14:creationId xmlns:p14="http://schemas.microsoft.com/office/powerpoint/2010/main" val="1114300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coefficient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1074"/>
            <a:ext cx="8229600" cy="4980212"/>
          </a:xfrm>
        </p:spPr>
        <p:txBody>
          <a:bodyPr>
            <a:normAutofit/>
          </a:bodyPr>
          <a:lstStyle/>
          <a:p>
            <a:r>
              <a:rPr lang="en-US" sz="2400" dirty="0"/>
              <a:t>Measure of transitivity in the network that asks</a:t>
            </a:r>
          </a:p>
          <a:p>
            <a:pPr lvl="1"/>
            <a:r>
              <a:rPr lang="en-US" sz="2000" dirty="0"/>
              <a:t>If A is connected to B, and B is connected to C, how often is A connected to C?</a:t>
            </a:r>
          </a:p>
          <a:p>
            <a:r>
              <a:rPr lang="en-US" sz="2400" dirty="0"/>
              <a:t>Clustering coefficient </a:t>
            </a:r>
            <a:r>
              <a:rPr lang="en-US" sz="2400" i="1" dirty="0" err="1">
                <a:latin typeface="Times"/>
                <a:cs typeface="Times"/>
              </a:rPr>
              <a:t>C</a:t>
            </a:r>
            <a:r>
              <a:rPr lang="en-US" sz="2400" i="1" baseline="-25000" dirty="0" err="1">
                <a:latin typeface="Times"/>
                <a:cs typeface="Times"/>
              </a:rPr>
              <a:t>i</a:t>
            </a:r>
            <a:r>
              <a:rPr lang="en-US" sz="2400" dirty="0"/>
              <a:t> for each node </a:t>
            </a:r>
            <a:r>
              <a:rPr lang="en-US" sz="2400" i="1" dirty="0">
                <a:latin typeface="Times"/>
                <a:cs typeface="Times"/>
              </a:rPr>
              <a:t>i</a:t>
            </a:r>
            <a:r>
              <a:rPr lang="en-US" sz="2400" dirty="0"/>
              <a:t> is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>
              <a:latin typeface="Times"/>
              <a:cs typeface="Times"/>
            </a:endParaRPr>
          </a:p>
          <a:p>
            <a:r>
              <a:rPr lang="en-US" sz="2400" i="1" dirty="0" err="1">
                <a:latin typeface="Times"/>
                <a:cs typeface="Times"/>
              </a:rPr>
              <a:t>k</a:t>
            </a:r>
            <a:r>
              <a:rPr lang="en-US" sz="2400" i="1" baseline="-25000" dirty="0" err="1">
                <a:latin typeface="Times"/>
                <a:cs typeface="Times"/>
              </a:rPr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Degree of node </a:t>
            </a:r>
            <a:r>
              <a:rPr lang="en-US" sz="2400" i="1" dirty="0" err="1">
                <a:latin typeface="Times"/>
                <a:cs typeface="Times"/>
              </a:rPr>
              <a:t>i</a:t>
            </a:r>
            <a:endParaRPr lang="en-US" sz="2400" dirty="0"/>
          </a:p>
          <a:p>
            <a:r>
              <a:rPr lang="en-US" sz="2400" i="1" dirty="0" err="1">
                <a:latin typeface="Times"/>
                <a:cs typeface="Times"/>
              </a:rPr>
              <a:t>n</a:t>
            </a:r>
            <a:r>
              <a:rPr lang="en-US" sz="2400" i="1" baseline="-25000" dirty="0" err="1">
                <a:latin typeface="Times"/>
                <a:cs typeface="Times"/>
              </a:rPr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is the number of edges among neighbors of </a:t>
            </a:r>
            <a:r>
              <a:rPr lang="en-US" sz="2400" i="1" dirty="0" err="1">
                <a:latin typeface="Times"/>
                <a:cs typeface="Times"/>
              </a:rPr>
              <a:t>i</a:t>
            </a:r>
          </a:p>
          <a:p>
            <a:r>
              <a:rPr lang="en-US" sz="2400" dirty="0"/>
              <a:t>Average clustering coefficient gives a measure of “modularity” of the network</a:t>
            </a:r>
          </a:p>
        </p:txBody>
      </p:sp>
      <p:sp>
        <p:nvSpPr>
          <p:cNvPr id="4" name="Oval 3"/>
          <p:cNvSpPr/>
          <p:nvPr/>
        </p:nvSpPr>
        <p:spPr>
          <a:xfrm>
            <a:off x="7128698" y="2389522"/>
            <a:ext cx="307039" cy="30704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71875" y="2696570"/>
            <a:ext cx="307039" cy="30704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75178" y="3003618"/>
            <a:ext cx="307039" cy="30704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75178" y="2933838"/>
            <a:ext cx="3182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4292" y="2347654"/>
            <a:ext cx="3182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1875" y="2634286"/>
            <a:ext cx="3182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1" name="Straight Connector 10"/>
          <p:cNvCxnSpPr>
            <a:endCxn id="8" idx="2"/>
          </p:cNvCxnSpPr>
          <p:nvPr/>
        </p:nvCxnSpPr>
        <p:spPr>
          <a:xfrm rot="5400000" flipH="1" flipV="1">
            <a:off x="7067736" y="2777948"/>
            <a:ext cx="286633" cy="16471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2"/>
          </p:cNvCxnSpPr>
          <p:nvPr/>
        </p:nvCxnSpPr>
        <p:spPr>
          <a:xfrm rot="10800000">
            <a:off x="7293407" y="2716986"/>
            <a:ext cx="378468" cy="1019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281098" y="2933838"/>
            <a:ext cx="390779" cy="222182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246" y="293383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386" y="3156020"/>
            <a:ext cx="2820025" cy="9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0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topological properties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Given a network, its topology can be characterized using different measures</a:t>
            </a:r>
          </a:p>
          <a:p>
            <a:pPr lvl="1"/>
            <a:r>
              <a:rPr lang="en-US" dirty="0"/>
              <a:t>Degree distribution</a:t>
            </a:r>
          </a:p>
          <a:p>
            <a:pPr lvl="1"/>
            <a:r>
              <a:rPr lang="en-US" dirty="0"/>
              <a:t>Average path length</a:t>
            </a:r>
          </a:p>
          <a:p>
            <a:pPr lvl="1"/>
            <a:r>
              <a:rPr lang="en-US" dirty="0"/>
              <a:t>Clustering coefficient (also used to measure modularity of a network)</a:t>
            </a:r>
          </a:p>
          <a:p>
            <a:r>
              <a:rPr lang="en-US" dirty="0"/>
              <a:t>Degree distribution can be</a:t>
            </a:r>
          </a:p>
          <a:p>
            <a:pPr lvl="1"/>
            <a:r>
              <a:rPr lang="en-US" dirty="0"/>
              <a:t>Poisson</a:t>
            </a:r>
          </a:p>
          <a:p>
            <a:pPr lvl="1"/>
            <a:r>
              <a:rPr lang="en-US" dirty="0"/>
              <a:t>Power law </a:t>
            </a:r>
          </a:p>
          <a:p>
            <a:pPr lvl="2"/>
            <a:r>
              <a:rPr lang="en-US" dirty="0"/>
              <a:t>Such networks are called scale free</a:t>
            </a:r>
          </a:p>
          <a:p>
            <a:r>
              <a:rPr lang="en-US" dirty="0"/>
              <a:t>Network modularity</a:t>
            </a:r>
          </a:p>
          <a:p>
            <a:pPr lvl="1"/>
            <a:r>
              <a:rPr lang="en-US" dirty="0"/>
              <a:t>Clustering coefficient</a:t>
            </a:r>
          </a:p>
          <a:p>
            <a:r>
              <a:rPr lang="en-US" dirty="0"/>
              <a:t>Network motifs</a:t>
            </a:r>
          </a:p>
          <a:p>
            <a:pPr lvl="1"/>
            <a:r>
              <a:rPr lang="en-US" dirty="0"/>
              <a:t>Building blocks of complex networks</a:t>
            </a:r>
          </a:p>
          <a:p>
            <a:pPr lvl="1"/>
            <a:r>
              <a:rPr lang="en-US" dirty="0"/>
              <a:t>Over represented </a:t>
            </a:r>
            <a:r>
              <a:rPr lang="en-US" dirty="0" err="1"/>
              <a:t>subgraphs</a:t>
            </a:r>
            <a:r>
              <a:rPr lang="en-US" dirty="0"/>
              <a:t> of specific types</a:t>
            </a:r>
          </a:p>
        </p:txBody>
      </p:sp>
    </p:spTree>
    <p:extLst>
      <p:ext uri="{BB962C8B-B14F-4D97-AF65-F5344CB8AC3E}">
        <p14:creationId xmlns:p14="http://schemas.microsoft.com/office/powerpoint/2010/main" val="526625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Commonly measured network properties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Degree distribution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Average shortest path length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Network motifs</a:t>
            </a:r>
          </a:p>
          <a:p>
            <a:r>
              <a:rPr lang="en-US" dirty="0"/>
              <a:t>Studying modularity of biological networks</a:t>
            </a:r>
          </a:p>
          <a:p>
            <a:pPr lvl="1"/>
            <a:r>
              <a:rPr lang="en-US" dirty="0"/>
              <a:t>Modularity</a:t>
            </a:r>
          </a:p>
          <a:p>
            <a:pPr lvl="1"/>
            <a:r>
              <a:rPr lang="en-US" dirty="0"/>
              <a:t>Clustering coefficient</a:t>
            </a:r>
          </a:p>
          <a:p>
            <a:pPr lvl="1"/>
            <a:r>
              <a:rPr lang="en-US" dirty="0"/>
              <a:t>Algorithms to find modules on graphs</a:t>
            </a:r>
          </a:p>
        </p:txBody>
      </p:sp>
    </p:spTree>
    <p:extLst>
      <p:ext uri="{BB962C8B-B14F-4D97-AF65-F5344CB8AC3E}">
        <p14:creationId xmlns:p14="http://schemas.microsoft.com/office/powerpoint/2010/main" val="374219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types of network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58" y="1417638"/>
            <a:ext cx="380137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Topological modules</a:t>
            </a:r>
          </a:p>
          <a:p>
            <a:pPr lvl="1"/>
            <a:r>
              <a:rPr lang="en-US" dirty="0"/>
              <a:t>Defined solely based on the graph connectivity of nodes</a:t>
            </a:r>
          </a:p>
          <a:p>
            <a:r>
              <a:rPr lang="en-US" dirty="0"/>
              <a:t>Functional modules</a:t>
            </a:r>
          </a:p>
          <a:p>
            <a:pPr lvl="1"/>
            <a:r>
              <a:rPr lang="en-US" dirty="0"/>
              <a:t>Based on graph connectivity &amp; other node attributes</a:t>
            </a:r>
          </a:p>
          <a:p>
            <a:pPr lvl="1"/>
            <a:r>
              <a:rPr lang="en-US" dirty="0"/>
              <a:t>Can be further grouped into</a:t>
            </a:r>
          </a:p>
          <a:p>
            <a:pPr lvl="2"/>
            <a:r>
              <a:rPr lang="en-US" dirty="0"/>
              <a:t>Active modules</a:t>
            </a:r>
          </a:p>
          <a:p>
            <a:pPr lvl="2"/>
            <a:r>
              <a:rPr lang="en-US" dirty="0"/>
              <a:t>Integrative modules</a:t>
            </a:r>
          </a:p>
          <a:p>
            <a:pPr lvl="2"/>
            <a:r>
              <a:rPr lang="en-US" dirty="0"/>
              <a:t>Disease modules</a:t>
            </a: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84142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Albert-Lászlo</a:t>
            </a:r>
            <a:r>
              <a:rPr lang="en-US" sz="1600" dirty="0"/>
              <a:t>́ </a:t>
            </a:r>
            <a:r>
              <a:rPr lang="en-US" sz="1600" dirty="0" err="1"/>
              <a:t>Barabási</a:t>
            </a:r>
            <a:r>
              <a:rPr lang="en-US" sz="1600" dirty="0"/>
              <a:t>, </a:t>
            </a:r>
            <a:r>
              <a:rPr lang="en-US" sz="1600" dirty="0" err="1"/>
              <a:t>Natali</a:t>
            </a:r>
            <a:r>
              <a:rPr lang="en-US" sz="1600" dirty="0"/>
              <a:t> </a:t>
            </a:r>
            <a:r>
              <a:rPr lang="en-US" sz="1600" dirty="0" err="1"/>
              <a:t>Gulbahce</a:t>
            </a:r>
            <a:r>
              <a:rPr lang="en-US" sz="1600" dirty="0"/>
              <a:t>, and Joseph </a:t>
            </a:r>
            <a:r>
              <a:rPr lang="en-US" sz="1600" dirty="0" err="1"/>
              <a:t>Loscalzo</a:t>
            </a:r>
            <a:r>
              <a:rPr lang="en-US" sz="1600" dirty="0"/>
              <a:t>, Nature Review </a:t>
            </a:r>
            <a:r>
              <a:rPr lang="en-US" sz="1600"/>
              <a:t>Genetics 2011, </a:t>
            </a:r>
            <a:r>
              <a:rPr lang="en-US" sz="1600" dirty="0" err="1"/>
              <a:t>Mitra</a:t>
            </a:r>
            <a:r>
              <a:rPr lang="en-US" sz="1600" dirty="0"/>
              <a:t> et al., Nature Review Genetics 2014</a:t>
            </a:r>
          </a:p>
        </p:txBody>
      </p:sp>
      <p:pic>
        <p:nvPicPr>
          <p:cNvPr id="5" name="Picture 4" descr="module_typ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r="34215" b="19434"/>
          <a:stretch/>
        </p:blipFill>
        <p:spPr>
          <a:xfrm>
            <a:off x="3866098" y="1616927"/>
            <a:ext cx="5300589" cy="27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67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Studying modularity in biological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a network is it modular?</a:t>
            </a:r>
          </a:p>
          <a:p>
            <a:r>
              <a:rPr lang="en-US" dirty="0"/>
              <a:t>Given a network what are the modules in the network?</a:t>
            </a:r>
          </a:p>
        </p:txBody>
      </p:sp>
    </p:spTree>
    <p:extLst>
      <p:ext uri="{BB962C8B-B14F-4D97-AF65-F5344CB8AC3E}">
        <p14:creationId xmlns:p14="http://schemas.microsoft.com/office/powerpoint/2010/main" val="128170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Commonly measured network properties</a:t>
            </a:r>
          </a:p>
          <a:p>
            <a:pPr lvl="1"/>
            <a:r>
              <a:rPr lang="en-US" dirty="0"/>
              <a:t>Degree distribution</a:t>
            </a:r>
          </a:p>
          <a:p>
            <a:pPr lvl="1"/>
            <a:r>
              <a:rPr lang="en-US" dirty="0"/>
              <a:t>Average shortest path length</a:t>
            </a:r>
          </a:p>
          <a:p>
            <a:pPr lvl="1"/>
            <a:r>
              <a:rPr lang="en-US" dirty="0"/>
              <a:t>Network motifs</a:t>
            </a:r>
          </a:p>
          <a:p>
            <a:r>
              <a:rPr lang="en-US" dirty="0"/>
              <a:t>Studying modularity of biological networks</a:t>
            </a:r>
          </a:p>
          <a:p>
            <a:pPr lvl="1"/>
            <a:r>
              <a:rPr lang="en-US" dirty="0"/>
              <a:t>Modularity</a:t>
            </a:r>
          </a:p>
          <a:p>
            <a:pPr lvl="1"/>
            <a:r>
              <a:rPr lang="en-US" dirty="0"/>
              <a:t>Clustering coefficient</a:t>
            </a:r>
          </a:p>
          <a:p>
            <a:pPr lvl="1"/>
            <a:r>
              <a:rPr lang="en-US" dirty="0"/>
              <a:t>Algorithms to find modules on graphs</a:t>
            </a:r>
          </a:p>
        </p:txBody>
      </p:sp>
    </p:spTree>
    <p:extLst>
      <p:ext uri="{BB962C8B-B14F-4D97-AF65-F5344CB8AC3E}">
        <p14:creationId xmlns:p14="http://schemas.microsoft.com/office/powerpoint/2010/main" val="3258417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a graph, is it modular?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graph, we would like to know if it is modular</a:t>
            </a:r>
          </a:p>
          <a:p>
            <a:r>
              <a:rPr lang="en-US" dirty="0"/>
              <a:t>This requires us to quantify modularity</a:t>
            </a:r>
          </a:p>
          <a:p>
            <a:r>
              <a:rPr lang="en-US" dirty="0"/>
              <a:t>Different measures of modularity exist</a:t>
            </a:r>
          </a:p>
          <a:p>
            <a:pPr lvl="1"/>
            <a:r>
              <a:rPr lang="en-US" dirty="0"/>
              <a:t>Clustering coefficient</a:t>
            </a:r>
          </a:p>
          <a:p>
            <a:pPr lvl="1"/>
            <a:r>
              <a:rPr lang="en-US" dirty="0"/>
              <a:t>Q Modularity: measures the relative density of edges between and within the groups</a:t>
            </a:r>
          </a:p>
        </p:txBody>
      </p:sp>
    </p:spTree>
    <p:extLst>
      <p:ext uri="{BB962C8B-B14F-4D97-AF65-F5344CB8AC3E}">
        <p14:creationId xmlns:p14="http://schemas.microsoft.com/office/powerpoint/2010/main" val="1804043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coefficient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1074"/>
            <a:ext cx="8229600" cy="4980212"/>
          </a:xfrm>
        </p:spPr>
        <p:txBody>
          <a:bodyPr>
            <a:normAutofit/>
          </a:bodyPr>
          <a:lstStyle/>
          <a:p>
            <a:r>
              <a:rPr lang="en-US" sz="2400" dirty="0"/>
              <a:t>Measure of transitivity in the network that asks</a:t>
            </a:r>
          </a:p>
          <a:p>
            <a:pPr lvl="1"/>
            <a:r>
              <a:rPr lang="en-US" sz="2000" dirty="0"/>
              <a:t>If A is connected to B, and B is connected to C, how often is A connected to C?</a:t>
            </a:r>
          </a:p>
          <a:p>
            <a:r>
              <a:rPr lang="en-US" sz="2400" dirty="0"/>
              <a:t>Clustering coefficient </a:t>
            </a:r>
            <a:r>
              <a:rPr lang="en-US" sz="2400" i="1" dirty="0" err="1">
                <a:latin typeface="Times"/>
                <a:cs typeface="Times"/>
              </a:rPr>
              <a:t>C</a:t>
            </a:r>
            <a:r>
              <a:rPr lang="en-US" sz="2400" i="1" baseline="-25000" dirty="0" err="1">
                <a:latin typeface="Times"/>
                <a:cs typeface="Times"/>
              </a:rPr>
              <a:t>i</a:t>
            </a:r>
            <a:r>
              <a:rPr lang="en-US" sz="2400" dirty="0"/>
              <a:t> for each node </a:t>
            </a:r>
            <a:r>
              <a:rPr lang="en-US" sz="2400" i="1" dirty="0">
                <a:latin typeface="Times"/>
                <a:cs typeface="Times"/>
              </a:rPr>
              <a:t>i</a:t>
            </a:r>
            <a:r>
              <a:rPr lang="en-US" sz="2400" dirty="0"/>
              <a:t> is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>
              <a:latin typeface="Times"/>
              <a:cs typeface="Times"/>
            </a:endParaRPr>
          </a:p>
          <a:p>
            <a:r>
              <a:rPr lang="en-US" sz="2400" i="1" dirty="0" err="1">
                <a:latin typeface="Times"/>
                <a:cs typeface="Times"/>
              </a:rPr>
              <a:t>k</a:t>
            </a:r>
            <a:r>
              <a:rPr lang="en-US" sz="2400" i="1" baseline="-25000" dirty="0" err="1">
                <a:latin typeface="Times"/>
                <a:cs typeface="Times"/>
              </a:rPr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Degree of node </a:t>
            </a:r>
            <a:r>
              <a:rPr lang="en-US" sz="2400" i="1" dirty="0" err="1">
                <a:latin typeface="Times"/>
                <a:cs typeface="Times"/>
              </a:rPr>
              <a:t>i</a:t>
            </a:r>
            <a:endParaRPr lang="en-US" sz="2400" dirty="0"/>
          </a:p>
          <a:p>
            <a:r>
              <a:rPr lang="en-US" sz="2400" i="1" dirty="0" err="1">
                <a:latin typeface="Times"/>
                <a:cs typeface="Times"/>
              </a:rPr>
              <a:t>n</a:t>
            </a:r>
            <a:r>
              <a:rPr lang="en-US" sz="2400" i="1" baseline="-25000" dirty="0" err="1">
                <a:latin typeface="Times"/>
                <a:cs typeface="Times"/>
              </a:rPr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is the number of edges among neighbors of </a:t>
            </a:r>
            <a:r>
              <a:rPr lang="en-US" sz="2400" i="1" dirty="0" err="1">
                <a:latin typeface="Times"/>
                <a:cs typeface="Times"/>
              </a:rPr>
              <a:t>i</a:t>
            </a:r>
          </a:p>
          <a:p>
            <a:r>
              <a:rPr lang="en-US" sz="2400" dirty="0"/>
              <a:t>Average clustering coefficient gives a measure of “modularity” of the network</a:t>
            </a:r>
          </a:p>
        </p:txBody>
      </p:sp>
      <p:sp>
        <p:nvSpPr>
          <p:cNvPr id="4" name="Oval 3"/>
          <p:cNvSpPr/>
          <p:nvPr/>
        </p:nvSpPr>
        <p:spPr>
          <a:xfrm>
            <a:off x="7128698" y="2389522"/>
            <a:ext cx="307039" cy="30704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71875" y="2696570"/>
            <a:ext cx="307039" cy="30704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75178" y="3003618"/>
            <a:ext cx="307039" cy="30704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75178" y="2933838"/>
            <a:ext cx="3182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4292" y="2347654"/>
            <a:ext cx="3182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1875" y="2634286"/>
            <a:ext cx="31822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1" name="Straight Connector 10"/>
          <p:cNvCxnSpPr>
            <a:endCxn id="8" idx="2"/>
          </p:cNvCxnSpPr>
          <p:nvPr/>
        </p:nvCxnSpPr>
        <p:spPr>
          <a:xfrm rot="5400000" flipH="1" flipV="1">
            <a:off x="7067736" y="2777948"/>
            <a:ext cx="286633" cy="16471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2"/>
          </p:cNvCxnSpPr>
          <p:nvPr/>
        </p:nvCxnSpPr>
        <p:spPr>
          <a:xfrm rot="10800000">
            <a:off x="7293407" y="2716986"/>
            <a:ext cx="378468" cy="1019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281098" y="2933838"/>
            <a:ext cx="390779" cy="222182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246" y="293383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386" y="3156020"/>
            <a:ext cx="2820025" cy="9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88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733606" y="2222090"/>
            <a:ext cx="474515" cy="4535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coefficient example</a:t>
            </a:r>
          </a:p>
        </p:txBody>
      </p:sp>
      <p:sp>
        <p:nvSpPr>
          <p:cNvPr id="4" name="Oval 3"/>
          <p:cNvSpPr/>
          <p:nvPr/>
        </p:nvSpPr>
        <p:spPr>
          <a:xfrm>
            <a:off x="1967011" y="2448888"/>
            <a:ext cx="474515" cy="4535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7011" y="3466607"/>
            <a:ext cx="474515" cy="4535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28877" y="3013012"/>
            <a:ext cx="474515" cy="4535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2361" y="301301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8662" y="34666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8662" y="24488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6408" y="2264222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Oval 12"/>
          <p:cNvSpPr/>
          <p:nvPr/>
        </p:nvSpPr>
        <p:spPr>
          <a:xfrm>
            <a:off x="3889439" y="3835939"/>
            <a:ext cx="474515" cy="4535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2923" y="3835939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16" name="Straight Connector 15"/>
          <p:cNvCxnSpPr>
            <a:stCxn id="4" idx="4"/>
            <a:endCxn id="8" idx="0"/>
          </p:cNvCxnSpPr>
          <p:nvPr/>
        </p:nvCxnSpPr>
        <p:spPr>
          <a:xfrm rot="16200000" flipH="1">
            <a:off x="1937630" y="3169122"/>
            <a:ext cx="564124" cy="308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3"/>
            <a:endCxn id="5" idx="6"/>
          </p:cNvCxnSpPr>
          <p:nvPr/>
        </p:nvCxnSpPr>
        <p:spPr>
          <a:xfrm rot="5400000">
            <a:off x="2573335" y="3268371"/>
            <a:ext cx="293225" cy="556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</p:cNvCxnSpPr>
          <p:nvPr/>
        </p:nvCxnSpPr>
        <p:spPr>
          <a:xfrm rot="16200000" flipV="1">
            <a:off x="2556631" y="2637701"/>
            <a:ext cx="257142" cy="626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3"/>
          </p:cNvCxnSpPr>
          <p:nvPr/>
        </p:nvCxnSpPr>
        <p:spPr>
          <a:xfrm rot="5400000">
            <a:off x="3336356" y="2676295"/>
            <a:ext cx="533779" cy="399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5"/>
          </p:cNvCxnSpPr>
          <p:nvPr/>
        </p:nvCxnSpPr>
        <p:spPr>
          <a:xfrm rot="10800000">
            <a:off x="3333902" y="3400181"/>
            <a:ext cx="649023" cy="435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822" y="2675685"/>
            <a:ext cx="2159000" cy="952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78" y="4130120"/>
            <a:ext cx="1435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23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 measure for modularity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Suppose the nodes in the graph belong to </a:t>
            </a:r>
            <a:r>
              <a:rPr lang="en-US" sz="2400" i="1" dirty="0">
                <a:latin typeface="Times"/>
                <a:cs typeface="Times"/>
              </a:rPr>
              <a:t>K</a:t>
            </a:r>
            <a:r>
              <a:rPr lang="en-US" sz="2400" dirty="0"/>
              <a:t> groups (communities)</a:t>
            </a:r>
          </a:p>
          <a:p>
            <a:r>
              <a:rPr lang="en-US" sz="2400" dirty="0"/>
              <a:t>Modularity (Q) can be assessed as follows:</a:t>
            </a:r>
          </a:p>
          <a:p>
            <a:pPr lvl="1"/>
            <a:r>
              <a:rPr lang="en-US" sz="2000" dirty="0"/>
              <a:t>difference between within group (community) connections and expected connections within a group</a:t>
            </a:r>
          </a:p>
          <a:p>
            <a:r>
              <a:rPr lang="en-US" sz="2400" dirty="0"/>
              <a:t>This measure assess how good a particular grouping is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94" y="3844968"/>
            <a:ext cx="3198673" cy="1260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8266" y="3947933"/>
            <a:ext cx="4005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K</a:t>
            </a:r>
            <a:r>
              <a:rPr lang="en-US" dirty="0"/>
              <a:t>: number of groups</a:t>
            </a:r>
          </a:p>
          <a:p>
            <a:r>
              <a:rPr lang="en-US" i="1" dirty="0" err="1">
                <a:latin typeface="Times"/>
                <a:cs typeface="Times"/>
              </a:rPr>
              <a:t>e</a:t>
            </a:r>
            <a:r>
              <a:rPr lang="en-US" i="1" baseline="-25000" dirty="0" err="1">
                <a:latin typeface="Times"/>
                <a:cs typeface="Times"/>
              </a:rPr>
              <a:t>ij</a:t>
            </a:r>
            <a:r>
              <a:rPr lang="en-US" dirty="0"/>
              <a:t>: Fraction of total edges that link nodes in group </a:t>
            </a:r>
            <a:r>
              <a:rPr lang="en-US" i="1" dirty="0" err="1">
                <a:latin typeface="Times"/>
                <a:cs typeface="Times"/>
              </a:rPr>
              <a:t>i</a:t>
            </a:r>
            <a:r>
              <a:rPr lang="en-US" dirty="0"/>
              <a:t> to group</a:t>
            </a:r>
            <a:r>
              <a:rPr lang="en-US" i="1" dirty="0">
                <a:latin typeface="Times"/>
                <a:cs typeface="Times"/>
              </a:rPr>
              <a:t> j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57" y="5035092"/>
            <a:ext cx="1016000" cy="478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4918"/>
            <a:ext cx="583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Detecting community structure in networks. M.E. J Newman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4350" y="5372477"/>
            <a:ext cx="206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 of edges within group </a:t>
            </a:r>
            <a:r>
              <a:rPr lang="en-US" i="1" dirty="0" err="1">
                <a:latin typeface="Times" pitchFamily="2" charset="0"/>
              </a:rPr>
              <a:t>i</a:t>
            </a:r>
            <a:endParaRPr lang="en-US" i="1" dirty="0">
              <a:latin typeface="Times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61117" y="4790053"/>
            <a:ext cx="323907" cy="582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766527" y="4790053"/>
            <a:ext cx="384606" cy="582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18197" y="5336366"/>
            <a:ext cx="2191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 of edges without regard to community structure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5106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Studying modularity in biological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Given a network is it modular?</a:t>
            </a:r>
          </a:p>
          <a:p>
            <a:r>
              <a:rPr lang="en-US" dirty="0"/>
              <a:t>Given a network what are the modules in the network?</a:t>
            </a:r>
          </a:p>
        </p:txBody>
      </p:sp>
    </p:spTree>
    <p:extLst>
      <p:ext uri="{BB962C8B-B14F-4D97-AF65-F5344CB8AC3E}">
        <p14:creationId xmlns:p14="http://schemas.microsoft.com/office/powerpoint/2010/main" val="939707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Given a graph, what are the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a graph find the modules</a:t>
            </a:r>
          </a:p>
          <a:p>
            <a:pPr lvl="1"/>
            <a:r>
              <a:rPr lang="en-US" dirty="0"/>
              <a:t>Modules are represented by densely connected </a:t>
            </a:r>
            <a:r>
              <a:rPr lang="en-US" dirty="0" err="1"/>
              <a:t>subgraphs</a:t>
            </a:r>
            <a:r>
              <a:rPr lang="en-US" dirty="0"/>
              <a:t> </a:t>
            </a:r>
          </a:p>
          <a:p>
            <a:r>
              <a:rPr lang="en-US" dirty="0"/>
              <a:t>The graph can be partitioned into modules using “Graph clustering” or “Graph partitioning”</a:t>
            </a:r>
          </a:p>
          <a:p>
            <a:r>
              <a:rPr lang="en-US" dirty="0"/>
              <a:t>Clusters, modules are also called “communities”</a:t>
            </a:r>
          </a:p>
        </p:txBody>
      </p:sp>
    </p:spTree>
    <p:extLst>
      <p:ext uri="{BB962C8B-B14F-4D97-AF65-F5344CB8AC3E}">
        <p14:creationId xmlns:p14="http://schemas.microsoft.com/office/powerpoint/2010/main" val="1672946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definition of (topological) module detection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A graph </a:t>
            </a:r>
          </a:p>
          <a:p>
            <a:pPr lvl="1"/>
            <a:r>
              <a:rPr lang="en-US" dirty="0"/>
              <a:t>A measure of cluster quality</a:t>
            </a:r>
          </a:p>
          <a:p>
            <a:r>
              <a:rPr lang="en-US" dirty="0"/>
              <a:t>Do</a:t>
            </a:r>
          </a:p>
          <a:p>
            <a:pPr lvl="1"/>
            <a:r>
              <a:rPr lang="en-US" dirty="0"/>
              <a:t>Partition the vertices into groups such that they form densely connected </a:t>
            </a:r>
            <a:r>
              <a:rPr lang="en-US" dirty="0" err="1"/>
              <a:t>subgraphs</a:t>
            </a:r>
            <a:r>
              <a:rPr lang="en-US" dirty="0"/>
              <a:t> (e.g. as measured by the cluster quality)</a:t>
            </a:r>
          </a:p>
        </p:txBody>
      </p:sp>
    </p:spTree>
    <p:extLst>
      <p:ext uri="{BB962C8B-B14F-4D97-AF65-F5344CB8AC3E}">
        <p14:creationId xmlns:p14="http://schemas.microsoft.com/office/powerpoint/2010/main" val="3770290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graph clustering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Hierarchical or flat clustering using a notion of similarity between nodes</a:t>
            </a:r>
          </a:p>
          <a:p>
            <a:r>
              <a:rPr lang="en-US" dirty="0"/>
              <a:t>Girvan-Newman algorithm</a:t>
            </a:r>
          </a:p>
          <a:p>
            <a:r>
              <a:rPr lang="en-US" dirty="0"/>
              <a:t>Hierarchical Agglomerative clustering</a:t>
            </a:r>
          </a:p>
          <a:p>
            <a:r>
              <a:rPr lang="en-US" dirty="0"/>
              <a:t>Spectral clustering</a:t>
            </a:r>
          </a:p>
          <a:p>
            <a:r>
              <a:rPr lang="en-US" dirty="0"/>
              <a:t>Markov clustering algorithm</a:t>
            </a:r>
          </a:p>
          <a:p>
            <a:r>
              <a:rPr lang="en-US" dirty="0"/>
              <a:t>Affinity propagation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2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clustering</a:t>
            </a:r>
          </a:p>
          <a:p>
            <a:pPr lvl="1"/>
            <a:r>
              <a:rPr lang="en-US" dirty="0"/>
              <a:t>Flat clustering</a:t>
            </a:r>
          </a:p>
          <a:p>
            <a:pPr lvl="2"/>
            <a:r>
              <a:rPr lang="en-US" dirty="0"/>
              <a:t>K-means</a:t>
            </a:r>
          </a:p>
          <a:p>
            <a:pPr lvl="2"/>
            <a:r>
              <a:rPr lang="en-US" dirty="0"/>
              <a:t>Gaussian mixture models</a:t>
            </a:r>
          </a:p>
          <a:p>
            <a:pPr lvl="1"/>
            <a:r>
              <a:rPr lang="en-US" dirty="0"/>
              <a:t>Hierarchical clustering</a:t>
            </a:r>
          </a:p>
          <a:p>
            <a:r>
              <a:rPr lang="en-US" dirty="0"/>
              <a:t>Clustering algorithms differ in the distance measure used to group objects together</a:t>
            </a:r>
          </a:p>
        </p:txBody>
      </p:sp>
    </p:spTree>
    <p:extLst>
      <p:ext uri="{BB962C8B-B14F-4D97-AF65-F5344CB8AC3E}">
        <p14:creationId xmlns:p14="http://schemas.microsoft.com/office/powerpoint/2010/main" val="806456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/>
              <a:t>Task definition: clustering objects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048" y="1761954"/>
            <a:ext cx="7772400" cy="4114800"/>
          </a:xfrm>
        </p:spPr>
        <p:txBody>
          <a:bodyPr>
            <a:noAutofit/>
          </a:bodyPr>
          <a:lstStyle/>
          <a:p>
            <a:r>
              <a:rPr lang="en-US" sz="2800" dirty="0"/>
              <a:t>Given: attributes for a set of objects we wish to cluster</a:t>
            </a:r>
          </a:p>
          <a:p>
            <a:r>
              <a:rPr lang="en-US" sz="2800" dirty="0"/>
              <a:t>Do: organize objects into groups such that</a:t>
            </a:r>
          </a:p>
          <a:p>
            <a:pPr lvl="1"/>
            <a:r>
              <a:rPr lang="en-US" dirty="0"/>
              <a:t>Objects in the same cluster are highly similar to each other</a:t>
            </a:r>
          </a:p>
          <a:p>
            <a:pPr lvl="1"/>
            <a:r>
              <a:rPr lang="en-US" dirty="0"/>
              <a:t>Objects from different clusters have low similarity to each other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9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should we care about network measures?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Barabasi</a:t>
            </a:r>
            <a:r>
              <a:rPr lang="en-US" dirty="0"/>
              <a:t> and </a:t>
            </a:r>
            <a:r>
              <a:rPr lang="en-US" dirty="0" err="1"/>
              <a:t>Oltvai</a:t>
            </a:r>
            <a:r>
              <a:rPr lang="en-US" dirty="0"/>
              <a:t> 2004:</a:t>
            </a:r>
          </a:p>
          <a:p>
            <a:pPr marL="0" indent="0">
              <a:buNone/>
            </a:pPr>
            <a:r>
              <a:rPr lang="en-US" dirty="0"/>
              <a:t>	“</a:t>
            </a:r>
            <a:r>
              <a:rPr lang="en-US" i="1" dirty="0"/>
              <a:t>Probably the most important discovery of network theory was the realization that despite the remarkable diversity of networks in nature, their architecture is governed by a few simple principles that are common to most networks of major scientific and technological interest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583ED-13B3-F74A-9BDF-52966B44FB4D}"/>
              </a:ext>
            </a:extLst>
          </p:cNvPr>
          <p:cNvSpPr txBox="1"/>
          <p:nvPr/>
        </p:nvSpPr>
        <p:spPr>
          <a:xfrm>
            <a:off x="125607" y="6416879"/>
            <a:ext cx="467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Barabasi</a:t>
            </a:r>
            <a:r>
              <a:rPr lang="en-US" dirty="0"/>
              <a:t> &amp; </a:t>
            </a:r>
            <a:r>
              <a:rPr lang="en-US" dirty="0" err="1"/>
              <a:t>Oltvai</a:t>
            </a:r>
            <a:r>
              <a:rPr lang="en-US" dirty="0"/>
              <a:t> 2004, Nature Genetics Review</a:t>
            </a:r>
          </a:p>
        </p:txBody>
      </p:sp>
    </p:spTree>
    <p:extLst>
      <p:ext uri="{BB962C8B-B14F-4D97-AF65-F5344CB8AC3E}">
        <p14:creationId xmlns:p14="http://schemas.microsoft.com/office/powerpoint/2010/main" val="20686185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 objects into </a:t>
            </a:r>
            <a:r>
              <a:rPr lang="en-US" i="1" dirty="0">
                <a:latin typeface="Times"/>
                <a:cs typeface="Times"/>
              </a:rPr>
              <a:t>K</a:t>
            </a:r>
            <a:r>
              <a:rPr lang="en-US" dirty="0"/>
              <a:t> clusters</a:t>
            </a:r>
          </a:p>
          <a:p>
            <a:r>
              <a:rPr lang="en-US" i="1" dirty="0">
                <a:latin typeface="Times"/>
                <a:cs typeface="Times"/>
              </a:rPr>
              <a:t>K</a:t>
            </a:r>
            <a:r>
              <a:rPr lang="en-US" dirty="0"/>
              <a:t> : number of clusters is a user defined argument</a:t>
            </a:r>
          </a:p>
          <a:p>
            <a:r>
              <a:rPr lang="en-US" dirty="0"/>
              <a:t>Two example algorithms</a:t>
            </a:r>
          </a:p>
          <a:p>
            <a:pPr lvl="1"/>
            <a:r>
              <a:rPr lang="en-US" i="1" dirty="0"/>
              <a:t>K</a:t>
            </a:r>
            <a:r>
              <a:rPr lang="en-US" dirty="0"/>
              <a:t>-means</a:t>
            </a:r>
          </a:p>
          <a:p>
            <a:pPr lvl="1"/>
            <a:r>
              <a:rPr lang="en-US" dirty="0"/>
              <a:t>Gaussian mixture model-based clustering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Hierarchical clustering is a widely used clustering technique</a:t>
            </a:r>
          </a:p>
          <a:p>
            <a:r>
              <a:rPr lang="en-US" dirty="0"/>
              <a:t>Instead of the number of clusters, it requires us to specify how much dissimilarity we will tolerate between groups</a:t>
            </a:r>
          </a:p>
          <a:p>
            <a:r>
              <a:rPr lang="en-US" dirty="0"/>
              <a:t>The hierarchical clustering is represented by a tree structure called a dendrogram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61171"/>
            <a:ext cx="471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adapted from Prof. Mark Craven; BMI 576</a:t>
            </a:r>
          </a:p>
        </p:txBody>
      </p:sp>
    </p:spTree>
    <p:extLst>
      <p:ext uri="{BB962C8B-B14F-4D97-AF65-F5344CB8AC3E}">
        <p14:creationId xmlns:p14="http://schemas.microsoft.com/office/powerpoint/2010/main" val="235681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hierarchical clustering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Agglomerative (bottom-up)</a:t>
            </a:r>
          </a:p>
          <a:p>
            <a:pPr lvl="1"/>
            <a:r>
              <a:rPr lang="en-US" dirty="0"/>
              <a:t>Start from the individual objects</a:t>
            </a:r>
          </a:p>
          <a:p>
            <a:pPr lvl="1"/>
            <a:r>
              <a:rPr lang="en-US" dirty="0"/>
              <a:t>Group objects or clusters of objects</a:t>
            </a:r>
          </a:p>
          <a:p>
            <a:r>
              <a:rPr lang="en-US" dirty="0"/>
              <a:t>Divisive (or top-down)</a:t>
            </a:r>
          </a:p>
          <a:p>
            <a:pPr lvl="1"/>
            <a:r>
              <a:rPr lang="en-US" dirty="0"/>
              <a:t>Start from all objects in a single cluster</a:t>
            </a:r>
          </a:p>
          <a:p>
            <a:pPr lvl="1"/>
            <a:r>
              <a:rPr lang="en-US" dirty="0"/>
              <a:t>Break down each cluster into smaller clusters</a:t>
            </a:r>
          </a:p>
        </p:txBody>
      </p:sp>
    </p:spTree>
    <p:extLst>
      <p:ext uri="{BB962C8B-B14F-4D97-AF65-F5344CB8AC3E}">
        <p14:creationId xmlns:p14="http://schemas.microsoft.com/office/powerpoint/2010/main" val="1111827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689100" y="2514600"/>
            <a:ext cx="6553200" cy="3429000"/>
            <a:chOff x="1488" y="1248"/>
            <a:chExt cx="4128" cy="216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578" y="3072"/>
              <a:ext cx="432" cy="28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0" y="0"/>
                </a:cxn>
                <a:cxn ang="0">
                  <a:pos x="432" y="0"/>
                </a:cxn>
                <a:cxn ang="0">
                  <a:pos x="432" y="288"/>
                </a:cxn>
              </a:cxnLst>
              <a:rect l="0" t="0" r="r" b="b"/>
              <a:pathLst>
                <a:path w="432" h="288">
                  <a:moveTo>
                    <a:pt x="0" y="240"/>
                  </a:moveTo>
                  <a:lnTo>
                    <a:pt x="0" y="0"/>
                  </a:lnTo>
                  <a:lnTo>
                    <a:pt x="432" y="0"/>
                  </a:lnTo>
                  <a:lnTo>
                    <a:pt x="432" y="28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442" y="3024"/>
              <a:ext cx="432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0" y="0"/>
                </a:cxn>
                <a:cxn ang="0">
                  <a:pos x="432" y="0"/>
                </a:cxn>
                <a:cxn ang="0">
                  <a:pos x="432" y="288"/>
                </a:cxn>
              </a:cxnLst>
              <a:rect l="0" t="0" r="r" b="b"/>
              <a:pathLst>
                <a:path w="432" h="288">
                  <a:moveTo>
                    <a:pt x="0" y="288"/>
                  </a:moveTo>
                  <a:lnTo>
                    <a:pt x="0" y="0"/>
                  </a:lnTo>
                  <a:lnTo>
                    <a:pt x="432" y="0"/>
                  </a:lnTo>
                  <a:lnTo>
                    <a:pt x="432" y="28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770" y="2832"/>
              <a:ext cx="864" cy="240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0" y="0"/>
                </a:cxn>
                <a:cxn ang="0">
                  <a:pos x="864" y="0"/>
                </a:cxn>
                <a:cxn ang="0">
                  <a:pos x="864" y="192"/>
                </a:cxn>
              </a:cxnLst>
              <a:rect l="0" t="0" r="r" b="b"/>
              <a:pathLst>
                <a:path w="864" h="240">
                  <a:moveTo>
                    <a:pt x="0" y="240"/>
                  </a:moveTo>
                  <a:lnTo>
                    <a:pt x="0" y="0"/>
                  </a:lnTo>
                  <a:lnTo>
                    <a:pt x="864" y="0"/>
                  </a:lnTo>
                  <a:lnTo>
                    <a:pt x="864" y="19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354" y="3120"/>
              <a:ext cx="43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0" y="0"/>
                </a:cxn>
                <a:cxn ang="0">
                  <a:pos x="432" y="0"/>
                </a:cxn>
                <a:cxn ang="0">
                  <a:pos x="432" y="192"/>
                </a:cxn>
              </a:cxnLst>
              <a:rect l="0" t="0" r="r" b="b"/>
              <a:pathLst>
                <a:path w="432" h="192">
                  <a:moveTo>
                    <a:pt x="0" y="192"/>
                  </a:moveTo>
                  <a:lnTo>
                    <a:pt x="0" y="0"/>
                  </a:lnTo>
                  <a:lnTo>
                    <a:pt x="432" y="0"/>
                  </a:lnTo>
                  <a:lnTo>
                    <a:pt x="432" y="19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594" y="2928"/>
              <a:ext cx="624" cy="384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0" y="0"/>
                </a:cxn>
                <a:cxn ang="0">
                  <a:pos x="624" y="0"/>
                </a:cxn>
                <a:cxn ang="0">
                  <a:pos x="624" y="384"/>
                </a:cxn>
              </a:cxnLst>
              <a:rect l="0" t="0" r="r" b="b"/>
              <a:pathLst>
                <a:path w="624" h="384">
                  <a:moveTo>
                    <a:pt x="0" y="192"/>
                  </a:moveTo>
                  <a:lnTo>
                    <a:pt x="0" y="0"/>
                  </a:lnTo>
                  <a:lnTo>
                    <a:pt x="624" y="0"/>
                  </a:lnTo>
                  <a:lnTo>
                    <a:pt x="624" y="38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650" y="2592"/>
              <a:ext cx="432" cy="720"/>
            </a:xfrm>
            <a:custGeom>
              <a:avLst/>
              <a:gdLst/>
              <a:ahLst/>
              <a:cxnLst>
                <a:cxn ang="0">
                  <a:pos x="0" y="720"/>
                </a:cxn>
                <a:cxn ang="0">
                  <a:pos x="0" y="0"/>
                </a:cxn>
                <a:cxn ang="0">
                  <a:pos x="432" y="0"/>
                </a:cxn>
                <a:cxn ang="0">
                  <a:pos x="432" y="720"/>
                </a:cxn>
              </a:cxnLst>
              <a:rect l="0" t="0" r="r" b="b"/>
              <a:pathLst>
                <a:path w="432" h="720">
                  <a:moveTo>
                    <a:pt x="0" y="720"/>
                  </a:moveTo>
                  <a:lnTo>
                    <a:pt x="0" y="0"/>
                  </a:lnTo>
                  <a:lnTo>
                    <a:pt x="432" y="0"/>
                  </a:lnTo>
                  <a:lnTo>
                    <a:pt x="432" y="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42" y="2400"/>
              <a:ext cx="672" cy="91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0" y="0"/>
                </a:cxn>
                <a:cxn ang="0">
                  <a:pos x="672" y="0"/>
                </a:cxn>
                <a:cxn ang="0">
                  <a:pos x="672" y="912"/>
                </a:cxn>
              </a:cxnLst>
              <a:rect l="0" t="0" r="r" b="b"/>
              <a:pathLst>
                <a:path w="672" h="912">
                  <a:moveTo>
                    <a:pt x="0" y="192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9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882" y="2016"/>
              <a:ext cx="1296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0" y="0"/>
                </a:cxn>
                <a:cxn ang="0">
                  <a:pos x="1296" y="0"/>
                </a:cxn>
                <a:cxn ang="0">
                  <a:pos x="1296" y="384"/>
                </a:cxn>
              </a:cxnLst>
              <a:rect l="0" t="0" r="r" b="b"/>
              <a:pathLst>
                <a:path w="1296" h="912">
                  <a:moveTo>
                    <a:pt x="0" y="912"/>
                  </a:moveTo>
                  <a:lnTo>
                    <a:pt x="0" y="0"/>
                  </a:lnTo>
                  <a:lnTo>
                    <a:pt x="1296" y="0"/>
                  </a:lnTo>
                  <a:lnTo>
                    <a:pt x="1296" y="38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250" y="1248"/>
              <a:ext cx="2160" cy="1584"/>
            </a:xfrm>
            <a:custGeom>
              <a:avLst/>
              <a:gdLst/>
              <a:ahLst/>
              <a:cxnLst>
                <a:cxn ang="0">
                  <a:pos x="0" y="1584"/>
                </a:cxn>
                <a:cxn ang="0">
                  <a:pos x="0" y="0"/>
                </a:cxn>
                <a:cxn ang="0">
                  <a:pos x="2160" y="0"/>
                </a:cxn>
                <a:cxn ang="0">
                  <a:pos x="2160" y="768"/>
                </a:cxn>
              </a:cxnLst>
              <a:rect l="0" t="0" r="r" b="b"/>
              <a:pathLst>
                <a:path w="2160" h="1584">
                  <a:moveTo>
                    <a:pt x="0" y="1584"/>
                  </a:moveTo>
                  <a:lnTo>
                    <a:pt x="0" y="0"/>
                  </a:lnTo>
                  <a:lnTo>
                    <a:pt x="2160" y="0"/>
                  </a:lnTo>
                  <a:lnTo>
                    <a:pt x="2160" y="76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488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258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930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816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373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701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144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586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029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472" y="3264"/>
              <a:ext cx="144" cy="144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739856" y="6215341"/>
            <a:ext cx="6138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leaves represent objects to be clustered (e.g. genes or samples)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6400800" y="1905000"/>
            <a:ext cx="2279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height of bar indicates </a:t>
            </a:r>
          </a:p>
          <a:p>
            <a:r>
              <a:rPr lang="en-US" sz="1800" dirty="0"/>
              <a:t>degree of distance </a:t>
            </a:r>
          </a:p>
          <a:p>
            <a:r>
              <a:rPr lang="en-US" sz="1800" dirty="0"/>
              <a:t>within cluster</a:t>
            </a: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H="1">
            <a:off x="7023100" y="2743200"/>
            <a:ext cx="83820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 flipV="1">
            <a:off x="4572000" y="19050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34"/>
          <p:cNvGrpSpPr>
            <a:grpSpLocks/>
          </p:cNvGrpSpPr>
          <p:nvPr/>
        </p:nvGrpSpPr>
        <p:grpSpPr bwMode="auto">
          <a:xfrm>
            <a:off x="1066800" y="1905000"/>
            <a:ext cx="304800" cy="4038600"/>
            <a:chOff x="480" y="1152"/>
            <a:chExt cx="192" cy="2592"/>
          </a:xfrm>
        </p:grpSpPr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V="1">
              <a:off x="576" y="1152"/>
              <a:ext cx="0" cy="25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480" y="1152"/>
              <a:ext cx="19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480" y="3744"/>
              <a:ext cx="19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 Box 35"/>
          <p:cNvSpPr txBox="1">
            <a:spLocks noChangeArrowheads="1"/>
          </p:cNvSpPr>
          <p:nvPr/>
        </p:nvSpPr>
        <p:spPr bwMode="auto">
          <a:xfrm rot="16200000">
            <a:off x="-5556" y="3715544"/>
            <a:ext cx="14478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distance scale</a:t>
            </a: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381000" y="5715000"/>
            <a:ext cx="31115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002" y="6469128"/>
            <a:ext cx="298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 Prof. Mark Craven</a:t>
            </a:r>
          </a:p>
        </p:txBody>
      </p:sp>
    </p:spTree>
    <p:extLst>
      <p:ext uri="{BB962C8B-B14F-4D97-AF65-F5344CB8AC3E}">
        <p14:creationId xmlns:p14="http://schemas.microsoft.com/office/powerpoint/2010/main" val="1664177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Flat clustering from a hierarchical clustering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819400"/>
            <a:ext cx="8382000" cy="3200400"/>
            <a:chOff x="192" y="1440"/>
            <a:chExt cx="5280" cy="201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536" y="1440"/>
              <a:ext cx="3640" cy="2016"/>
              <a:chOff x="1064" y="1200"/>
              <a:chExt cx="4128" cy="2544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064" y="1584"/>
                <a:ext cx="4128" cy="2160"/>
                <a:chOff x="1488" y="1248"/>
                <a:chExt cx="4128" cy="2160"/>
              </a:xfrm>
            </p:grpSpPr>
            <p:sp>
              <p:nvSpPr>
                <p:cNvPr id="623622" name="Freeform 6"/>
                <p:cNvSpPr>
                  <a:spLocks/>
                </p:cNvSpPr>
                <p:nvPr/>
              </p:nvSpPr>
              <p:spPr bwMode="auto">
                <a:xfrm>
                  <a:off x="1578" y="3072"/>
                  <a:ext cx="432" cy="288"/>
                </a:xfrm>
                <a:custGeom>
                  <a:avLst/>
                  <a:gdLst/>
                  <a:ahLst/>
                  <a:cxnLst>
                    <a:cxn ang="0">
                      <a:pos x="0" y="240"/>
                    </a:cxn>
                    <a:cxn ang="0">
                      <a:pos x="0" y="0"/>
                    </a:cxn>
                    <a:cxn ang="0">
                      <a:pos x="432" y="0"/>
                    </a:cxn>
                    <a:cxn ang="0">
                      <a:pos x="432" y="288"/>
                    </a:cxn>
                  </a:cxnLst>
                  <a:rect l="0" t="0" r="r" b="b"/>
                  <a:pathLst>
                    <a:path w="432" h="288"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432" y="0"/>
                      </a:lnTo>
                      <a:lnTo>
                        <a:pt x="432" y="28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3" name="Freeform 7"/>
                <p:cNvSpPr>
                  <a:spLocks/>
                </p:cNvSpPr>
                <p:nvPr/>
              </p:nvSpPr>
              <p:spPr bwMode="auto">
                <a:xfrm>
                  <a:off x="2442" y="3024"/>
                  <a:ext cx="432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432" y="0"/>
                    </a:cxn>
                    <a:cxn ang="0">
                      <a:pos x="432" y="288"/>
                    </a:cxn>
                  </a:cxnLst>
                  <a:rect l="0" t="0" r="r" b="b"/>
                  <a:pathLst>
                    <a:path w="432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432" y="0"/>
                      </a:lnTo>
                      <a:lnTo>
                        <a:pt x="432" y="28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4" name="Freeform 8"/>
                <p:cNvSpPr>
                  <a:spLocks/>
                </p:cNvSpPr>
                <p:nvPr/>
              </p:nvSpPr>
              <p:spPr bwMode="auto">
                <a:xfrm>
                  <a:off x="1770" y="2832"/>
                  <a:ext cx="864" cy="240"/>
                </a:xfrm>
                <a:custGeom>
                  <a:avLst/>
                  <a:gdLst/>
                  <a:ahLst/>
                  <a:cxnLst>
                    <a:cxn ang="0">
                      <a:pos x="0" y="240"/>
                    </a:cxn>
                    <a:cxn ang="0">
                      <a:pos x="0" y="0"/>
                    </a:cxn>
                    <a:cxn ang="0">
                      <a:pos x="864" y="0"/>
                    </a:cxn>
                    <a:cxn ang="0">
                      <a:pos x="864" y="192"/>
                    </a:cxn>
                  </a:cxnLst>
                  <a:rect l="0" t="0" r="r" b="b"/>
                  <a:pathLst>
                    <a:path w="864" h="240"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864" y="0"/>
                      </a:lnTo>
                      <a:lnTo>
                        <a:pt x="864" y="192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5" name="Freeform 9"/>
                <p:cNvSpPr>
                  <a:spLocks/>
                </p:cNvSpPr>
                <p:nvPr/>
              </p:nvSpPr>
              <p:spPr bwMode="auto">
                <a:xfrm>
                  <a:off x="3354" y="3120"/>
                  <a:ext cx="432" cy="192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0" y="0"/>
                    </a:cxn>
                    <a:cxn ang="0">
                      <a:pos x="432" y="0"/>
                    </a:cxn>
                    <a:cxn ang="0">
                      <a:pos x="432" y="192"/>
                    </a:cxn>
                  </a:cxnLst>
                  <a:rect l="0" t="0" r="r" b="b"/>
                  <a:pathLst>
                    <a:path w="432" h="192">
                      <a:moveTo>
                        <a:pt x="0" y="192"/>
                      </a:moveTo>
                      <a:lnTo>
                        <a:pt x="0" y="0"/>
                      </a:lnTo>
                      <a:lnTo>
                        <a:pt x="432" y="0"/>
                      </a:lnTo>
                      <a:lnTo>
                        <a:pt x="432" y="192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6" name="Freeform 10"/>
                <p:cNvSpPr>
                  <a:spLocks/>
                </p:cNvSpPr>
                <p:nvPr/>
              </p:nvSpPr>
              <p:spPr bwMode="auto">
                <a:xfrm>
                  <a:off x="3594" y="2928"/>
                  <a:ext cx="624" cy="384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0" y="0"/>
                    </a:cxn>
                    <a:cxn ang="0">
                      <a:pos x="624" y="0"/>
                    </a:cxn>
                    <a:cxn ang="0">
                      <a:pos x="624" y="384"/>
                    </a:cxn>
                  </a:cxnLst>
                  <a:rect l="0" t="0" r="r" b="b"/>
                  <a:pathLst>
                    <a:path w="624" h="384">
                      <a:moveTo>
                        <a:pt x="0" y="192"/>
                      </a:moveTo>
                      <a:lnTo>
                        <a:pt x="0" y="0"/>
                      </a:lnTo>
                      <a:lnTo>
                        <a:pt x="624" y="0"/>
                      </a:lnTo>
                      <a:lnTo>
                        <a:pt x="624" y="384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7" name="Freeform 11"/>
                <p:cNvSpPr>
                  <a:spLocks/>
                </p:cNvSpPr>
                <p:nvPr/>
              </p:nvSpPr>
              <p:spPr bwMode="auto">
                <a:xfrm>
                  <a:off x="4650" y="2592"/>
                  <a:ext cx="432" cy="720"/>
                </a:xfrm>
                <a:custGeom>
                  <a:avLst/>
                  <a:gdLst/>
                  <a:ahLst/>
                  <a:cxnLst>
                    <a:cxn ang="0">
                      <a:pos x="0" y="720"/>
                    </a:cxn>
                    <a:cxn ang="0">
                      <a:pos x="0" y="0"/>
                    </a:cxn>
                    <a:cxn ang="0">
                      <a:pos x="432" y="0"/>
                    </a:cxn>
                    <a:cxn ang="0">
                      <a:pos x="432" y="720"/>
                    </a:cxn>
                  </a:cxnLst>
                  <a:rect l="0" t="0" r="r" b="b"/>
                  <a:pathLst>
                    <a:path w="432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432" y="0"/>
                      </a:lnTo>
                      <a:lnTo>
                        <a:pt x="432" y="7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8" name="Freeform 12"/>
                <p:cNvSpPr>
                  <a:spLocks/>
                </p:cNvSpPr>
                <p:nvPr/>
              </p:nvSpPr>
              <p:spPr bwMode="auto">
                <a:xfrm>
                  <a:off x="4842" y="2400"/>
                  <a:ext cx="672" cy="912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0" y="0"/>
                    </a:cxn>
                    <a:cxn ang="0">
                      <a:pos x="672" y="0"/>
                    </a:cxn>
                    <a:cxn ang="0">
                      <a:pos x="672" y="912"/>
                    </a:cxn>
                  </a:cxnLst>
                  <a:rect l="0" t="0" r="r" b="b"/>
                  <a:pathLst>
                    <a:path w="672" h="912">
                      <a:moveTo>
                        <a:pt x="0" y="192"/>
                      </a:moveTo>
                      <a:lnTo>
                        <a:pt x="0" y="0"/>
                      </a:lnTo>
                      <a:lnTo>
                        <a:pt x="672" y="0"/>
                      </a:lnTo>
                      <a:lnTo>
                        <a:pt x="672" y="912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29" name="Freeform 13"/>
                <p:cNvSpPr>
                  <a:spLocks/>
                </p:cNvSpPr>
                <p:nvPr/>
              </p:nvSpPr>
              <p:spPr bwMode="auto">
                <a:xfrm>
                  <a:off x="3882" y="2016"/>
                  <a:ext cx="1296" cy="912"/>
                </a:xfrm>
                <a:custGeom>
                  <a:avLst/>
                  <a:gdLst/>
                  <a:ahLst/>
                  <a:cxnLst>
                    <a:cxn ang="0">
                      <a:pos x="0" y="912"/>
                    </a:cxn>
                    <a:cxn ang="0">
                      <a:pos x="0" y="0"/>
                    </a:cxn>
                    <a:cxn ang="0">
                      <a:pos x="1296" y="0"/>
                    </a:cxn>
                    <a:cxn ang="0">
                      <a:pos x="1296" y="384"/>
                    </a:cxn>
                  </a:cxnLst>
                  <a:rect l="0" t="0" r="r" b="b"/>
                  <a:pathLst>
                    <a:path w="1296" h="912">
                      <a:moveTo>
                        <a:pt x="0" y="912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384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0" name="Freeform 14"/>
                <p:cNvSpPr>
                  <a:spLocks/>
                </p:cNvSpPr>
                <p:nvPr/>
              </p:nvSpPr>
              <p:spPr bwMode="auto">
                <a:xfrm>
                  <a:off x="2250" y="1248"/>
                  <a:ext cx="2160" cy="1584"/>
                </a:xfrm>
                <a:custGeom>
                  <a:avLst/>
                  <a:gdLst/>
                  <a:ahLst/>
                  <a:cxnLst>
                    <a:cxn ang="0">
                      <a:pos x="0" y="1584"/>
                    </a:cxn>
                    <a:cxn ang="0">
                      <a:pos x="0" y="0"/>
                    </a:cxn>
                    <a:cxn ang="0">
                      <a:pos x="2160" y="0"/>
                    </a:cxn>
                    <a:cxn ang="0">
                      <a:pos x="2160" y="768"/>
                    </a:cxn>
                  </a:cxnLst>
                  <a:rect l="0" t="0" r="r" b="b"/>
                  <a:pathLst>
                    <a:path w="2160" h="1584">
                      <a:moveTo>
                        <a:pt x="0" y="1584"/>
                      </a:moveTo>
                      <a:lnTo>
                        <a:pt x="0" y="0"/>
                      </a:lnTo>
                      <a:lnTo>
                        <a:pt x="2160" y="0"/>
                      </a:lnTo>
                      <a:lnTo>
                        <a:pt x="2160" y="76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1" name="Rectangle 15"/>
                <p:cNvSpPr>
                  <a:spLocks noChangeArrowheads="1"/>
                </p:cNvSpPr>
                <p:nvPr/>
              </p:nvSpPr>
              <p:spPr bwMode="auto">
                <a:xfrm>
                  <a:off x="1488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2" name="Rectangle 16"/>
                <p:cNvSpPr>
                  <a:spLocks noChangeArrowheads="1"/>
                </p:cNvSpPr>
                <p:nvPr/>
              </p:nvSpPr>
              <p:spPr bwMode="auto">
                <a:xfrm>
                  <a:off x="3258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3" name="Rectangle 17"/>
                <p:cNvSpPr>
                  <a:spLocks noChangeArrowheads="1"/>
                </p:cNvSpPr>
                <p:nvPr/>
              </p:nvSpPr>
              <p:spPr bwMode="auto">
                <a:xfrm>
                  <a:off x="1930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4" name="Rectangle 18"/>
                <p:cNvSpPr>
                  <a:spLocks noChangeArrowheads="1"/>
                </p:cNvSpPr>
                <p:nvPr/>
              </p:nvSpPr>
              <p:spPr bwMode="auto">
                <a:xfrm>
                  <a:off x="2816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5" name="Rectangle 19"/>
                <p:cNvSpPr>
                  <a:spLocks noChangeArrowheads="1"/>
                </p:cNvSpPr>
                <p:nvPr/>
              </p:nvSpPr>
              <p:spPr bwMode="auto">
                <a:xfrm>
                  <a:off x="2373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6" name="Rectangle 20"/>
                <p:cNvSpPr>
                  <a:spLocks noChangeArrowheads="1"/>
                </p:cNvSpPr>
                <p:nvPr/>
              </p:nvSpPr>
              <p:spPr bwMode="auto">
                <a:xfrm>
                  <a:off x="3701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7" name="Rectangle 21"/>
                <p:cNvSpPr>
                  <a:spLocks noChangeArrowheads="1"/>
                </p:cNvSpPr>
                <p:nvPr/>
              </p:nvSpPr>
              <p:spPr bwMode="auto">
                <a:xfrm>
                  <a:off x="4144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8" name="Rectangle 22"/>
                <p:cNvSpPr>
                  <a:spLocks noChangeArrowheads="1"/>
                </p:cNvSpPr>
                <p:nvPr/>
              </p:nvSpPr>
              <p:spPr bwMode="auto">
                <a:xfrm>
                  <a:off x="4586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39" name="Rectangle 23"/>
                <p:cNvSpPr>
                  <a:spLocks noChangeArrowheads="1"/>
                </p:cNvSpPr>
                <p:nvPr/>
              </p:nvSpPr>
              <p:spPr bwMode="auto">
                <a:xfrm>
                  <a:off x="5029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640" name="Rectangle 24"/>
                <p:cNvSpPr>
                  <a:spLocks noChangeArrowheads="1"/>
                </p:cNvSpPr>
                <p:nvPr/>
              </p:nvSpPr>
              <p:spPr bwMode="auto">
                <a:xfrm>
                  <a:off x="5472" y="3264"/>
                  <a:ext cx="144" cy="144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23641" name="Line 25"/>
              <p:cNvSpPr>
                <a:spLocks noChangeShapeType="1"/>
              </p:cNvSpPr>
              <p:nvPr/>
            </p:nvSpPr>
            <p:spPr bwMode="auto">
              <a:xfrm flipV="1">
                <a:off x="2880" y="1200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3642" name="Line 26"/>
            <p:cNvSpPr>
              <a:spLocks noChangeShapeType="1"/>
            </p:cNvSpPr>
            <p:nvPr/>
          </p:nvSpPr>
          <p:spPr bwMode="auto">
            <a:xfrm>
              <a:off x="1104" y="2064"/>
              <a:ext cx="436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643" name="Line 27"/>
            <p:cNvSpPr>
              <a:spLocks noChangeShapeType="1"/>
            </p:cNvSpPr>
            <p:nvPr/>
          </p:nvSpPr>
          <p:spPr bwMode="auto">
            <a:xfrm>
              <a:off x="1104" y="2736"/>
              <a:ext cx="436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644" name="Text Box 28"/>
            <p:cNvSpPr txBox="1">
              <a:spLocks noChangeArrowheads="1"/>
            </p:cNvSpPr>
            <p:nvPr/>
          </p:nvSpPr>
          <p:spPr bwMode="auto">
            <a:xfrm>
              <a:off x="192" y="1728"/>
              <a:ext cx="1212" cy="4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cutting here results</a:t>
              </a:r>
            </a:p>
            <a:p>
              <a:r>
                <a:rPr lang="en-US" sz="1800"/>
                <a:t>in 2 clusters</a:t>
              </a:r>
            </a:p>
          </p:txBody>
        </p:sp>
        <p:sp>
          <p:nvSpPr>
            <p:cNvPr id="623645" name="Text Box 29"/>
            <p:cNvSpPr txBox="1">
              <a:spLocks noChangeArrowheads="1"/>
            </p:cNvSpPr>
            <p:nvPr/>
          </p:nvSpPr>
          <p:spPr bwMode="auto">
            <a:xfrm>
              <a:off x="192" y="2400"/>
              <a:ext cx="1212" cy="4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cutting here results</a:t>
              </a:r>
            </a:p>
            <a:p>
              <a:r>
                <a:rPr lang="en-US" sz="1800"/>
                <a:t>in 4 clusters</a:t>
              </a:r>
            </a:p>
          </p:txBody>
        </p:sp>
      </p:grpSp>
      <p:sp>
        <p:nvSpPr>
          <p:cNvPr id="623646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34400" cy="838200"/>
          </a:xfrm>
          <a:noFill/>
          <a:ln/>
        </p:spPr>
        <p:txBody>
          <a:bodyPr/>
          <a:lstStyle/>
          <a:p>
            <a:r>
              <a:rPr lang="en-US" sz="2400" dirty="0"/>
              <a:t>We can always generate a flat clustering from a hierarchical clustering by “cutting” the tree at some distance threshold</a:t>
            </a:r>
          </a:p>
          <a:p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79002" y="6469128"/>
            <a:ext cx="298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 Prof. Mark Craven</a:t>
            </a:r>
          </a:p>
        </p:txBody>
      </p:sp>
    </p:spTree>
    <p:extLst>
      <p:ext uri="{BB962C8B-B14F-4D97-AF65-F5344CB8AC3E}">
        <p14:creationId xmlns:p14="http://schemas.microsoft.com/office/powerpoint/2010/main" val="9381892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Hierarchical clustering to find modules on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What is a good measure of similarity to cluster nodes on a graph?</a:t>
            </a:r>
          </a:p>
          <a:p>
            <a:r>
              <a:rPr lang="en-US" sz="2800" dirty="0"/>
              <a:t> One approach is to use local topological overlap</a:t>
            </a:r>
          </a:p>
          <a:p>
            <a:pPr lvl="1"/>
            <a:r>
              <a:rPr lang="en-US" sz="2400" dirty="0"/>
              <a:t>Find the similarity between the local neighborhoods of two nodes </a:t>
            </a:r>
            <a:r>
              <a:rPr lang="en-US" sz="2400" i="1" dirty="0" err="1"/>
              <a:t>i</a:t>
            </a:r>
            <a:r>
              <a:rPr lang="en-US" sz="2400" dirty="0"/>
              <a:t> and </a:t>
            </a:r>
            <a:r>
              <a:rPr lang="en-US" sz="2400" i="1" dirty="0"/>
              <a:t>j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i="1" dirty="0">
                <a:latin typeface="Times"/>
                <a:cs typeface="Times"/>
              </a:rPr>
              <a:t>N</a:t>
            </a:r>
            <a:r>
              <a:rPr lang="en-US" sz="2800" i="1" baseline="-25000" dirty="0">
                <a:latin typeface="Times"/>
                <a:cs typeface="Times"/>
              </a:rPr>
              <a:t>1</a:t>
            </a:r>
            <a:r>
              <a:rPr lang="en-US" sz="2800" i="1" dirty="0">
                <a:latin typeface="Times"/>
                <a:cs typeface="Times"/>
              </a:rPr>
              <a:t>(</a:t>
            </a:r>
            <a:r>
              <a:rPr lang="en-US" sz="2800" i="1" dirty="0" err="1">
                <a:latin typeface="Times"/>
                <a:cs typeface="Times"/>
              </a:rPr>
              <a:t>i</a:t>
            </a:r>
            <a:r>
              <a:rPr lang="en-US" sz="2800" i="1" dirty="0">
                <a:latin typeface="Times"/>
                <a:cs typeface="Times"/>
              </a:rPr>
              <a:t>):</a:t>
            </a:r>
            <a:r>
              <a:rPr lang="en-US" sz="2800" dirty="0"/>
              <a:t> the set of immediate neighbors of </a:t>
            </a:r>
            <a:r>
              <a:rPr lang="en-US" sz="2800" i="1" dirty="0" err="1">
                <a:latin typeface="Times"/>
                <a:cs typeface="Times"/>
              </a:rPr>
              <a:t>i</a:t>
            </a:r>
            <a:endParaRPr lang="en-US" sz="2800" i="1" dirty="0">
              <a:latin typeface="Times"/>
              <a:cs typeface="Times"/>
            </a:endParaRPr>
          </a:p>
          <a:p>
            <a:r>
              <a:rPr lang="en-US" sz="2800" i="1" dirty="0" err="1">
                <a:latin typeface="Times"/>
                <a:cs typeface="Times"/>
              </a:rPr>
              <a:t>a</a:t>
            </a:r>
            <a:r>
              <a:rPr lang="en-US" sz="2800" i="1" baseline="-25000" dirty="0" err="1">
                <a:latin typeface="Times"/>
                <a:cs typeface="Times"/>
              </a:rPr>
              <a:t>ij</a:t>
            </a:r>
            <a:r>
              <a:rPr lang="en-US" sz="2800" i="1" dirty="0">
                <a:latin typeface="Times"/>
                <a:cs typeface="Times"/>
              </a:rPr>
              <a:t>:</a:t>
            </a:r>
            <a:r>
              <a:rPr lang="en-US" sz="2800" i="1" baseline="-25000" dirty="0">
                <a:latin typeface="Times"/>
                <a:cs typeface="Times"/>
              </a:rPr>
              <a:t> </a:t>
            </a:r>
            <a:r>
              <a:rPr lang="en-US" sz="2800" dirty="0">
                <a:latin typeface="Calibri"/>
                <a:cs typeface="Calibri"/>
              </a:rPr>
              <a:t>corresponding entry in the adjacency matrix of the graph</a:t>
            </a:r>
            <a:endParaRPr lang="en-US" sz="2800" i="1" baseline="-250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07" y="6323588"/>
            <a:ext cx="8648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Yip and Horvath, BMC Bioinformatics 2007; WGCNA: an R package for weighted correlation network analysis. Peter </a:t>
            </a:r>
            <a:r>
              <a:rPr lang="en-US" sz="1600" dirty="0" err="1"/>
              <a:t>Langfelder</a:t>
            </a:r>
            <a:r>
              <a:rPr lang="en-US" sz="1600" dirty="0"/>
              <a:t> and Steve Horvath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45" y="3996797"/>
            <a:ext cx="4581041" cy="7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0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structure in a graph</a:t>
            </a:r>
          </a:p>
        </p:txBody>
      </p:sp>
      <p:pic>
        <p:nvPicPr>
          <p:cNvPr id="4" name="Picture 3" descr="commun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65" y="1771268"/>
            <a:ext cx="5268019" cy="3374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59" y="5241547"/>
            <a:ext cx="903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graph that has a grouping (community) structure is going to have few intercommunity edges.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Community structure can be revealed by removing such intercommunity edges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46403"/>
            <a:ext cx="589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Detecting community structure in networks, M. E. J. Newman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0670" y="1517133"/>
            <a:ext cx="14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Communities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187887" y="1882591"/>
            <a:ext cx="365566" cy="380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804" y="1882591"/>
            <a:ext cx="383506" cy="380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5628" y="4338322"/>
            <a:ext cx="230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Intercommunity edges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994998" y="3647940"/>
            <a:ext cx="741578" cy="690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42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Girvan-Newman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idea: “If two communities are joined by only a few inter-community edges, then all paths through the network from vertices in one community to vertices in the other must pass along one of those few edges.” </a:t>
            </a:r>
          </a:p>
          <a:p>
            <a:r>
              <a:rPr lang="en-US" dirty="0"/>
              <a:t>Community structure can be revealed by removing edges that with high betweenness</a:t>
            </a:r>
          </a:p>
          <a:p>
            <a:r>
              <a:rPr lang="en-US" dirty="0"/>
              <a:t>Algorithm is based on a divisive clustering idea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" y="6489700"/>
            <a:ext cx="7381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E. J. Newman and M. Girvan. Finding and evaluating community structure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655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of an edge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1" y="4095367"/>
            <a:ext cx="7772400" cy="1041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46" y="1635584"/>
            <a:ext cx="7686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/>
              <a:t>Betweenness</a:t>
            </a:r>
            <a:r>
              <a:rPr lang="en-US" sz="2400" dirty="0"/>
              <a:t> of an edge </a:t>
            </a:r>
            <a:r>
              <a:rPr lang="en-US" sz="2400" i="1" dirty="0">
                <a:latin typeface="Times"/>
                <a:cs typeface="Times"/>
              </a:rPr>
              <a:t>e</a:t>
            </a:r>
            <a:r>
              <a:rPr lang="en-US" sz="2400" dirty="0"/>
              <a:t> is defined as the number of shortest paths that include </a:t>
            </a:r>
            <a:r>
              <a:rPr lang="en-US" sz="2400" i="1" dirty="0">
                <a:latin typeface="Times"/>
                <a:cs typeface="Times"/>
              </a:rPr>
              <a:t>e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Edges that lie between communities tend to have high </a:t>
            </a:r>
            <a:r>
              <a:rPr lang="en-US" sz="2400" dirty="0" err="1"/>
              <a:t>betweenness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6726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Girvan-Newman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Initialize</a:t>
            </a:r>
          </a:p>
          <a:p>
            <a:pPr lvl="1"/>
            <a:r>
              <a:rPr lang="en-US" dirty="0"/>
              <a:t>Compute </a:t>
            </a:r>
            <a:r>
              <a:rPr lang="en-US" dirty="0" err="1"/>
              <a:t>betweenness</a:t>
            </a:r>
            <a:r>
              <a:rPr lang="en-US" dirty="0"/>
              <a:t> for all edges</a:t>
            </a:r>
          </a:p>
          <a:p>
            <a:r>
              <a:rPr lang="en-US" dirty="0"/>
              <a:t>Repeat until convergence criteria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Remove the edge with the highest </a:t>
            </a:r>
            <a:r>
              <a:rPr lang="en-US" dirty="0" err="1"/>
              <a:t>betweenness</a:t>
            </a: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 err="1"/>
              <a:t>Recompute</a:t>
            </a:r>
            <a:r>
              <a:rPr lang="en-US" dirty="0"/>
              <a:t> </a:t>
            </a:r>
            <a:r>
              <a:rPr lang="en-US" dirty="0" err="1"/>
              <a:t>betweenness</a:t>
            </a:r>
            <a:r>
              <a:rPr lang="en-US" dirty="0"/>
              <a:t> of remaining edges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/>
            <a:r>
              <a:rPr lang="en-US" dirty="0"/>
              <a:t>Convergence criteria can be</a:t>
            </a:r>
          </a:p>
          <a:p>
            <a:pPr marL="914400" lvl="1" indent="-514350"/>
            <a:r>
              <a:rPr lang="en-US" dirty="0"/>
              <a:t>No more edges</a:t>
            </a:r>
          </a:p>
          <a:p>
            <a:pPr marL="914400" lvl="1" indent="-514350"/>
            <a:r>
              <a:rPr lang="en-US" dirty="0"/>
              <a:t>Desired modularity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137" y="6126163"/>
            <a:ext cx="7381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E. J. Newman and M. Girvan. Finding and evaluating community structure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degree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92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Undirected network</a:t>
            </a:r>
          </a:p>
          <a:p>
            <a:pPr lvl="1"/>
            <a:r>
              <a:rPr lang="en-US" sz="2400" dirty="0"/>
              <a:t>Degree, </a:t>
            </a:r>
            <a:r>
              <a:rPr lang="en-US" sz="2400" i="1" dirty="0" err="1"/>
              <a:t>k</a:t>
            </a:r>
            <a:r>
              <a:rPr lang="en-US" sz="2400" dirty="0"/>
              <a:t>: Number of neighbors of a node</a:t>
            </a:r>
          </a:p>
          <a:p>
            <a:r>
              <a:rPr lang="en-US" sz="2800" dirty="0"/>
              <a:t>Directed network</a:t>
            </a:r>
          </a:p>
          <a:p>
            <a:pPr lvl="1"/>
            <a:r>
              <a:rPr lang="en-US" sz="2400" dirty="0"/>
              <a:t>In degree, </a:t>
            </a:r>
            <a:r>
              <a:rPr lang="en-US" sz="2400" i="1" dirty="0"/>
              <a:t>k</a:t>
            </a:r>
            <a:r>
              <a:rPr lang="en-US" sz="2400" i="1" baseline="-25000" dirty="0"/>
              <a:t>in</a:t>
            </a:r>
            <a:r>
              <a:rPr lang="en-US" sz="2400" dirty="0"/>
              <a:t>: Number of incoming edges</a:t>
            </a:r>
          </a:p>
          <a:p>
            <a:pPr lvl="1"/>
            <a:r>
              <a:rPr lang="en-US" sz="2400" dirty="0"/>
              <a:t>Out degree, </a:t>
            </a:r>
            <a:r>
              <a:rPr lang="en-US" sz="2400" i="1" dirty="0" err="1"/>
              <a:t>k</a:t>
            </a:r>
            <a:r>
              <a:rPr lang="en-US" sz="2400" i="1" baseline="-25000" dirty="0" err="1"/>
              <a:t>out</a:t>
            </a:r>
            <a:r>
              <a:rPr lang="en-US" sz="2400" dirty="0"/>
              <a:t>: Number of outgoing edges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lvl="1">
              <a:buNone/>
            </a:pP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2757250" y="4675287"/>
            <a:ext cx="341930" cy="3489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07176" y="5646407"/>
            <a:ext cx="341930" cy="3489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69085" y="5769768"/>
            <a:ext cx="341930" cy="3489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27155" y="5239412"/>
            <a:ext cx="341930" cy="3489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21485" y="4675287"/>
            <a:ext cx="341930" cy="3489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911015" y="5239412"/>
            <a:ext cx="341930" cy="3489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0" idx="5"/>
            <a:endCxn id="23" idx="1"/>
          </p:cNvCxnSpPr>
          <p:nvPr/>
        </p:nvCxnSpPr>
        <p:spPr>
          <a:xfrm rot="16200000" flipH="1">
            <a:off x="3004466" y="5017746"/>
            <a:ext cx="317403" cy="228123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4" idx="3"/>
          </p:cNvCxnSpPr>
          <p:nvPr/>
        </p:nvCxnSpPr>
        <p:spPr>
          <a:xfrm rot="5400000">
            <a:off x="3486585" y="5005535"/>
            <a:ext cx="317402" cy="25254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1" idx="7"/>
            <a:endCxn id="23" idx="3"/>
          </p:cNvCxnSpPr>
          <p:nvPr/>
        </p:nvCxnSpPr>
        <p:spPr>
          <a:xfrm rot="5400000" flipH="1" flipV="1">
            <a:off x="3057994" y="5478271"/>
            <a:ext cx="160273" cy="27819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2" idx="1"/>
            <a:endCxn id="23" idx="5"/>
          </p:cNvCxnSpPr>
          <p:nvPr/>
        </p:nvCxnSpPr>
        <p:spPr>
          <a:xfrm rot="16200000" flipV="1">
            <a:off x="3427268" y="5628975"/>
            <a:ext cx="283634" cy="100148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3" idx="6"/>
            <a:endCxn id="25" idx="2"/>
          </p:cNvCxnSpPr>
          <p:nvPr/>
        </p:nvCxnSpPr>
        <p:spPr>
          <a:xfrm>
            <a:off x="3569085" y="5413871"/>
            <a:ext cx="341930" cy="158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 flipV="1">
            <a:off x="2380990" y="5141599"/>
            <a:ext cx="752520" cy="297820"/>
          </a:xfrm>
          <a:custGeom>
            <a:avLst/>
            <a:gdLst>
              <a:gd name="connsiteX0" fmla="*/ 40706 w 201203"/>
              <a:gd name="connsiteY0" fmla="*/ 0 h 369854"/>
              <a:gd name="connsiteX1" fmla="*/ 26749 w 201203"/>
              <a:gd name="connsiteY1" fmla="*/ 209352 h 369854"/>
              <a:gd name="connsiteX2" fmla="*/ 201203 w 201203"/>
              <a:gd name="connsiteY2" fmla="*/ 369854 h 3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203" h="369854">
                <a:moveTo>
                  <a:pt x="40706" y="0"/>
                </a:moveTo>
                <a:cubicBezTo>
                  <a:pt x="20353" y="73855"/>
                  <a:pt x="0" y="147710"/>
                  <a:pt x="26749" y="209352"/>
                </a:cubicBezTo>
                <a:cubicBezTo>
                  <a:pt x="53499" y="270994"/>
                  <a:pt x="201203" y="369854"/>
                  <a:pt x="201203" y="369854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73658" y="5374626"/>
            <a:ext cx="14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Edge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76078" y="4646854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07176" y="563778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98109" y="57611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11015" y="523078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36733" y="46683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27155" y="5232433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2200" y="5054746"/>
            <a:ext cx="201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degree of F is 4</a:t>
            </a:r>
          </a:p>
          <a:p>
            <a:r>
              <a:rPr lang="en-US" dirty="0"/>
              <a:t>Out degree of E is 0 </a:t>
            </a:r>
          </a:p>
        </p:txBody>
      </p:sp>
    </p:spTree>
    <p:extLst>
      <p:ext uri="{BB962C8B-B14F-4D97-AF65-F5344CB8AC3E}">
        <p14:creationId xmlns:p14="http://schemas.microsoft.com/office/powerpoint/2010/main" val="12956830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Girvan-Newman algorithm as a hierarchical clustering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508083" cy="4930774"/>
          </a:xfrm>
        </p:spPr>
        <p:txBody>
          <a:bodyPr>
            <a:normAutofit/>
          </a:bodyPr>
          <a:lstStyle/>
          <a:p>
            <a:r>
              <a:rPr lang="en-US" sz="2400" dirty="0"/>
              <a:t>One can view this algorithm as a top-down (divisive) hierarchical clustering algorithm</a:t>
            </a:r>
          </a:p>
          <a:p>
            <a:r>
              <a:rPr lang="en-US" sz="2400" dirty="0"/>
              <a:t>The root of the </a:t>
            </a:r>
            <a:r>
              <a:rPr lang="en-US" sz="2400" dirty="0" err="1"/>
              <a:t>dendrogram</a:t>
            </a:r>
            <a:r>
              <a:rPr lang="en-US" sz="2400" dirty="0"/>
              <a:t> groups all nodes into one community</a:t>
            </a:r>
          </a:p>
          <a:p>
            <a:r>
              <a:rPr lang="en-US" sz="2400" dirty="0"/>
              <a:t>Each branch of the tree represents the order of splitting the network as edges are removed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42" y="2191711"/>
            <a:ext cx="4641988" cy="2174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3085" y="4824893"/>
            <a:ext cx="154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vertices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6832323" y="2591960"/>
            <a:ext cx="457200" cy="386778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9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the Girvan-Newman algorithm to Zachary’s karate club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Dataset collected by Wayne Zachary over 2 years who observed social interactions among members of a karate club</a:t>
            </a:r>
          </a:p>
          <a:p>
            <a:r>
              <a:rPr lang="en-US" dirty="0"/>
              <a:t>Zachary’s karate club network is a well-known example of a social network with community structure</a:t>
            </a:r>
          </a:p>
          <a:p>
            <a:r>
              <a:rPr lang="en-US" dirty="0"/>
              <a:t>Network represents the friendships among members of a karate club</a:t>
            </a:r>
          </a:p>
          <a:p>
            <a:r>
              <a:rPr lang="en-US" dirty="0"/>
              <a:t>Due to a dispute the club split into two factions</a:t>
            </a:r>
          </a:p>
          <a:p>
            <a:r>
              <a:rPr lang="en-US" dirty="0"/>
              <a:t>Can a graph clustering/module detection algorithm predict the factions?</a:t>
            </a:r>
          </a:p>
        </p:txBody>
      </p:sp>
    </p:spTree>
    <p:extLst>
      <p:ext uri="{BB962C8B-B14F-4D97-AF65-F5344CB8AC3E}">
        <p14:creationId xmlns:p14="http://schemas.microsoft.com/office/powerpoint/2010/main" val="740169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-34379"/>
            <a:ext cx="8229600" cy="1143000"/>
          </a:xfrm>
        </p:spPr>
        <p:txBody>
          <a:bodyPr/>
          <a:lstStyle/>
          <a:p>
            <a:r>
              <a:rPr lang="en-US" dirty="0"/>
              <a:t>Zachary’s karate club study</a:t>
            </a:r>
          </a:p>
        </p:txBody>
      </p:sp>
      <p:pic>
        <p:nvPicPr>
          <p:cNvPr id="4" name="Picture 3" descr="zachar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228" y="1417638"/>
            <a:ext cx="5523042" cy="3725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806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node is an individual and edges represent social interactions among individuals. The shape and colors represent  different groups.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2935" y="5842337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grouping based on </a:t>
            </a:r>
            <a:r>
              <a:rPr lang="en-US" dirty="0" err="1"/>
              <a:t>betweenness</a:t>
            </a:r>
            <a:endParaRPr lang="en-US" dirty="0"/>
          </a:p>
        </p:txBody>
      </p:sp>
      <p:pic>
        <p:nvPicPr>
          <p:cNvPr id="7" name="Picture 6" descr="modularity_fig_zach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32" y="786052"/>
            <a:ext cx="2588668" cy="5145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1919" y="903086"/>
            <a:ext cx="122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Modularity</a:t>
            </a:r>
          </a:p>
        </p:txBody>
      </p:sp>
    </p:spTree>
    <p:extLst>
      <p:ext uri="{BB962C8B-B14F-4D97-AF65-F5344CB8AC3E}">
        <p14:creationId xmlns:p14="http://schemas.microsoft.com/office/powerpoint/2010/main" val="36141753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Biological networks are modular</a:t>
            </a:r>
          </a:p>
          <a:p>
            <a:r>
              <a:rPr lang="en-US" dirty="0"/>
              <a:t>Modules can be topological or functional</a:t>
            </a:r>
          </a:p>
          <a:p>
            <a:r>
              <a:rPr lang="en-US" dirty="0"/>
              <a:t>Modularity can be measured using</a:t>
            </a:r>
          </a:p>
          <a:p>
            <a:pPr lvl="1"/>
            <a:r>
              <a:rPr lang="en-US" dirty="0"/>
              <a:t>Clustering coefficient</a:t>
            </a:r>
          </a:p>
          <a:p>
            <a:pPr lvl="1"/>
            <a:r>
              <a:rPr lang="en-US" dirty="0"/>
              <a:t>Q measure</a:t>
            </a:r>
          </a:p>
          <a:p>
            <a:r>
              <a:rPr lang="en-US" dirty="0"/>
              <a:t>We have seen one example of topological clustering algorithms</a:t>
            </a:r>
          </a:p>
          <a:p>
            <a:pPr lvl="1"/>
            <a:r>
              <a:rPr lang="en-US" dirty="0"/>
              <a:t>Girvan-Newman algorithm </a:t>
            </a:r>
          </a:p>
          <a:p>
            <a:pPr lvl="2"/>
            <a:r>
              <a:rPr lang="en-US" dirty="0"/>
              <a:t>based on edge-</a:t>
            </a:r>
            <a:r>
              <a:rPr lang="en-US" dirty="0" err="1"/>
              <a:t>betweenness</a:t>
            </a:r>
            <a:endParaRPr lang="en-US" dirty="0"/>
          </a:p>
          <a:p>
            <a:pPr lvl="2"/>
            <a:r>
              <a:rPr lang="en-US" dirty="0"/>
              <a:t>Can be viewed as top-down/divisive clustering algorithm</a:t>
            </a:r>
          </a:p>
        </p:txBody>
      </p:sp>
    </p:spTree>
    <p:extLst>
      <p:ext uri="{BB962C8B-B14F-4D97-AF65-F5344CB8AC3E}">
        <p14:creationId xmlns:p14="http://schemas.microsoft.com/office/powerpoint/2010/main" val="842125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A.-L. </a:t>
            </a:r>
            <a:r>
              <a:rPr lang="en-US" dirty="0" err="1"/>
              <a:t>Barabasi</a:t>
            </a:r>
            <a:r>
              <a:rPr lang="en-US" dirty="0"/>
              <a:t> and Z. N. </a:t>
            </a:r>
            <a:r>
              <a:rPr lang="en-US" dirty="0" err="1"/>
              <a:t>Oltvai</a:t>
            </a:r>
            <a:r>
              <a:rPr lang="en-US" dirty="0"/>
              <a:t>, "Network biology: understanding the cell's functional organization," </a:t>
            </a:r>
            <a:r>
              <a:rPr lang="en-US" i="1" dirty="0"/>
              <a:t>Nature Reviews Genetics</a:t>
            </a:r>
            <a:r>
              <a:rPr lang="en-US" dirty="0"/>
              <a:t>, vol. 5, no. 2, pp. 101-113, Feb. 2004. [Online]. Available: </a:t>
            </a:r>
            <a:r>
              <a:rPr lang="en-US" dirty="0">
                <a:hlinkClick r:id="rId2"/>
              </a:rPr>
              <a:t>http://dx.doi.org/10.1038/nrg1272</a:t>
            </a:r>
            <a:endParaRPr lang="en-US" dirty="0"/>
          </a:p>
          <a:p>
            <a:r>
              <a:rPr lang="en-US" dirty="0"/>
              <a:t>R. Milo, S. </a:t>
            </a:r>
            <a:r>
              <a:rPr lang="en-US" dirty="0" err="1"/>
              <a:t>Shen</a:t>
            </a:r>
            <a:r>
              <a:rPr lang="en-US" dirty="0"/>
              <a:t>-Orr, S. </a:t>
            </a:r>
            <a:r>
              <a:rPr lang="en-US" dirty="0" err="1"/>
              <a:t>Itzkovitz</a:t>
            </a:r>
            <a:r>
              <a:rPr lang="en-US" dirty="0"/>
              <a:t>, N. </a:t>
            </a:r>
            <a:r>
              <a:rPr lang="en-US" dirty="0" err="1"/>
              <a:t>Kashtan</a:t>
            </a:r>
            <a:r>
              <a:rPr lang="en-US" dirty="0"/>
              <a:t>, D. </a:t>
            </a:r>
            <a:r>
              <a:rPr lang="en-US" dirty="0" err="1"/>
              <a:t>Chklovskii</a:t>
            </a:r>
            <a:r>
              <a:rPr lang="en-US" dirty="0"/>
              <a:t>, and U. </a:t>
            </a:r>
            <a:r>
              <a:rPr lang="en-US" dirty="0" err="1"/>
              <a:t>Alon</a:t>
            </a:r>
            <a:r>
              <a:rPr lang="en-US" dirty="0"/>
              <a:t>, "Network motifs: Simple building blocks of complex networks," </a:t>
            </a:r>
            <a:r>
              <a:rPr lang="en-US" i="1" dirty="0"/>
              <a:t>Science</a:t>
            </a:r>
            <a:r>
              <a:rPr lang="en-US" dirty="0"/>
              <a:t>, vol. 298, no. 5594, pp. 824-827, Oct. 2002. [Online]. Available: </a:t>
            </a:r>
            <a:r>
              <a:rPr lang="en-US" dirty="0">
                <a:hlinkClick r:id="rId3"/>
              </a:rPr>
              <a:t>http://dx.doi.org/10.1126/science.298.5594.824</a:t>
            </a:r>
            <a:endParaRPr lang="en-US" dirty="0"/>
          </a:p>
          <a:p>
            <a:r>
              <a:rPr lang="en-US" dirty="0"/>
              <a:t>U. </a:t>
            </a:r>
            <a:r>
              <a:rPr lang="en-US" dirty="0" err="1"/>
              <a:t>Alon</a:t>
            </a:r>
            <a:r>
              <a:rPr lang="en-US" dirty="0"/>
              <a:t>, "Network motifs: theory and experimental approaches," </a:t>
            </a:r>
            <a:r>
              <a:rPr lang="en-US" i="1" dirty="0"/>
              <a:t>Nature Reviews Genetics</a:t>
            </a:r>
            <a:r>
              <a:rPr lang="en-US" dirty="0"/>
              <a:t>, vol. 8, no. 6, pp. 450-461, Jun. 2007. [Online]. Available: </a:t>
            </a:r>
            <a:r>
              <a:rPr lang="en-US" dirty="0">
                <a:hlinkClick r:id="rId4"/>
              </a:rPr>
              <a:t>http://dx.doi.org/10.1038/nrg2102</a:t>
            </a:r>
            <a:endParaRPr lang="en-US" dirty="0"/>
          </a:p>
          <a:p>
            <a:r>
              <a:rPr lang="en-US" dirty="0"/>
              <a:t>S. Wernicke and F. </a:t>
            </a:r>
            <a:r>
              <a:rPr lang="en-US" dirty="0" err="1"/>
              <a:t>Rasche</a:t>
            </a:r>
            <a:r>
              <a:rPr lang="en-US" dirty="0"/>
              <a:t>, "FANMOD: a tool for fast network motif detection," </a:t>
            </a:r>
            <a:r>
              <a:rPr lang="en-US" i="1" dirty="0"/>
              <a:t>Bioinformatics</a:t>
            </a:r>
            <a:r>
              <a:rPr lang="en-US" dirty="0"/>
              <a:t>, vol. 22, no. 9, pp. 1152-1153, May 2006. [Online]. Available: </a:t>
            </a:r>
            <a:r>
              <a:rPr lang="en-US" dirty="0">
                <a:hlinkClick r:id="rId5"/>
              </a:rPr>
              <a:t>http://dx.doi.org/10.1093/bioinformatics/btl038</a:t>
            </a:r>
            <a:endParaRPr lang="en-US" dirty="0"/>
          </a:p>
          <a:p>
            <a:r>
              <a:rPr lang="en-US" dirty="0"/>
              <a:t>M. E. J. Newman and M. Girvan. “Finding and evaluating community structure in networks”, 2003, 10.1103/PhysRevE.69.026113 </a:t>
            </a:r>
          </a:p>
          <a:p>
            <a:r>
              <a:rPr lang="en-US" dirty="0"/>
              <a:t>M. E. J. Newman, "Modularity and community structure in networks," </a:t>
            </a:r>
            <a:r>
              <a:rPr lang="en-US" i="1" dirty="0"/>
              <a:t>Proceedings of the National Academy of Sciences</a:t>
            </a:r>
            <a:r>
              <a:rPr lang="en-US" dirty="0"/>
              <a:t>, vol. 103, no. 23, pp. 8577-8582, Jun. 2006. [Online]. Available: </a:t>
            </a:r>
            <a:r>
              <a:rPr lang="en-US" dirty="0">
                <a:hlinkClick r:id="rId6"/>
              </a:rPr>
              <a:t>http://dx.doi.org/10.1073/pnas.0601602103</a:t>
            </a:r>
            <a:endParaRPr lang="en-US" dirty="0"/>
          </a:p>
          <a:p>
            <a:r>
              <a:rPr lang="en-US" dirty="0"/>
              <a:t>A. </a:t>
            </a:r>
            <a:r>
              <a:rPr lang="en-US" dirty="0" err="1"/>
              <a:t>Clauset</a:t>
            </a:r>
            <a:r>
              <a:rPr lang="en-US" dirty="0"/>
              <a:t>, C. R. </a:t>
            </a:r>
            <a:r>
              <a:rPr lang="en-US" dirty="0" err="1"/>
              <a:t>Shalizi</a:t>
            </a:r>
            <a:r>
              <a:rPr lang="en-US" dirty="0"/>
              <a:t>, and M. E. J. Newman, "Power-law distributions in empirical data," </a:t>
            </a:r>
            <a:r>
              <a:rPr lang="en-US" i="1" dirty="0"/>
              <a:t>SIAM Review</a:t>
            </a:r>
            <a:r>
              <a:rPr lang="en-US" dirty="0"/>
              <a:t>, vol. 51, no. 4, pp. 661-703, Feb. 2009. [Online]. Available: </a:t>
            </a:r>
            <a:r>
              <a:rPr lang="en-US" dirty="0">
                <a:hlinkClick r:id="rId7"/>
              </a:rPr>
              <a:t>http://dx.doi.org/10.1137/070710111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4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degree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an undirected network with </a:t>
            </a:r>
            <a:r>
              <a:rPr lang="en-US" i="1" dirty="0">
                <a:latin typeface="Times"/>
                <a:cs typeface="Times"/>
              </a:rPr>
              <a:t>N</a:t>
            </a:r>
            <a:r>
              <a:rPr lang="en-US" dirty="0"/>
              <a:t> nodes </a:t>
            </a:r>
          </a:p>
          <a:p>
            <a:r>
              <a:rPr lang="en-US" dirty="0"/>
              <a:t>Let </a:t>
            </a:r>
            <a:r>
              <a:rPr lang="en-US" i="1" dirty="0" err="1">
                <a:latin typeface="Times"/>
                <a:cs typeface="Times"/>
              </a:rPr>
              <a:t>k</a:t>
            </a:r>
            <a:r>
              <a:rPr lang="en-US" i="1" baseline="-25000" dirty="0" err="1">
                <a:latin typeface="Times"/>
                <a:cs typeface="Times"/>
              </a:rPr>
              <a:t>i</a:t>
            </a:r>
            <a:r>
              <a:rPr lang="en-US" dirty="0"/>
              <a:t> denote the degree of node </a:t>
            </a:r>
            <a:r>
              <a:rPr lang="en-US" i="1" dirty="0">
                <a:latin typeface="Times"/>
                <a:cs typeface="Times"/>
              </a:rPr>
              <a:t>i</a:t>
            </a:r>
          </a:p>
          <a:p>
            <a:r>
              <a:rPr lang="en-US" dirty="0">
                <a:latin typeface="Calibri"/>
                <a:cs typeface="Calibri"/>
              </a:rPr>
              <a:t>Average degree is</a:t>
            </a:r>
          </a:p>
          <a:p>
            <a:endParaRPr lang="en-US" dirty="0">
              <a:latin typeface="Calibri"/>
              <a:cs typeface="Calibri"/>
            </a:endParaRPr>
          </a:p>
          <a:p>
            <a:pPr lvl="1">
              <a:buNone/>
            </a:pPr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pPr>
              <a:buNone/>
            </a:pPr>
            <a:endParaRPr lang="en-US" i="1" dirty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20" y="4257769"/>
            <a:ext cx="3263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8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"/>
                <a:cs typeface="Times"/>
              </a:rPr>
              <a:t>P(k) </a:t>
            </a:r>
            <a:r>
              <a:rPr lang="en-US" dirty="0"/>
              <a:t>the probability that a node has </a:t>
            </a:r>
            <a:r>
              <a:rPr lang="en-US" i="1" dirty="0">
                <a:latin typeface="Times"/>
                <a:cs typeface="Times"/>
              </a:rPr>
              <a:t>k </a:t>
            </a:r>
            <a:r>
              <a:rPr lang="en-US" dirty="0"/>
              <a:t>edges</a:t>
            </a:r>
          </a:p>
          <a:p>
            <a:r>
              <a:rPr lang="en-US" dirty="0"/>
              <a:t>Different networks can have different degree distributions</a:t>
            </a:r>
          </a:p>
          <a:p>
            <a:r>
              <a:rPr lang="en-US" dirty="0"/>
              <a:t>A fundamental property that can be used to characterize a network</a:t>
            </a:r>
          </a:p>
        </p:txBody>
      </p:sp>
    </p:spTree>
    <p:extLst>
      <p:ext uri="{BB962C8B-B14F-4D97-AF65-F5344CB8AC3E}">
        <p14:creationId xmlns:p14="http://schemas.microsoft.com/office/powerpoint/2010/main" val="39565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degree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Poisson distribution</a:t>
            </a:r>
          </a:p>
          <a:p>
            <a:pPr lvl="1"/>
            <a:r>
              <a:rPr lang="en-US" dirty="0"/>
              <a:t>The mean is a good representation of </a:t>
            </a:r>
            <a:r>
              <a:rPr lang="en-US" i="1" dirty="0" err="1">
                <a:latin typeface="Times"/>
                <a:cs typeface="Times"/>
              </a:rPr>
              <a:t>k</a:t>
            </a:r>
            <a:r>
              <a:rPr lang="en-US" i="1" baseline="-25000" dirty="0" err="1">
                <a:latin typeface="Times"/>
                <a:cs typeface="Times"/>
              </a:rPr>
              <a:t>i</a:t>
            </a:r>
            <a:r>
              <a:rPr lang="en-US" dirty="0"/>
              <a:t> of all nodes</a:t>
            </a:r>
          </a:p>
          <a:p>
            <a:pPr lvl="1"/>
            <a:r>
              <a:rPr lang="en-US" dirty="0"/>
              <a:t>Networks that have a Poisson degree distribution are called </a:t>
            </a:r>
            <a:r>
              <a:rPr lang="en-US" dirty="0" err="1"/>
              <a:t>Erdos</a:t>
            </a:r>
            <a:r>
              <a:rPr lang="en-US" dirty="0"/>
              <a:t> </a:t>
            </a:r>
            <a:r>
              <a:rPr lang="en-US" dirty="0" err="1"/>
              <a:t>Renyi</a:t>
            </a:r>
            <a:r>
              <a:rPr lang="en-US" dirty="0"/>
              <a:t> or random networks</a:t>
            </a:r>
          </a:p>
          <a:p>
            <a:endParaRPr lang="en-US" dirty="0"/>
          </a:p>
          <a:p>
            <a:r>
              <a:rPr lang="en-US" dirty="0"/>
              <a:t>Power law distribution</a:t>
            </a:r>
          </a:p>
          <a:p>
            <a:pPr lvl="1"/>
            <a:r>
              <a:rPr lang="en-US" dirty="0"/>
              <a:t>Also called </a:t>
            </a:r>
            <a:r>
              <a:rPr lang="en-US" i="1" u="sng" dirty="0"/>
              <a:t>scale free </a:t>
            </a:r>
          </a:p>
          <a:p>
            <a:pPr lvl="1"/>
            <a:r>
              <a:rPr lang="en-US" dirty="0"/>
              <a:t>There is no “typical” node that captures the degree of nodes.</a:t>
            </a:r>
          </a:p>
        </p:txBody>
      </p:sp>
    </p:spTree>
    <p:extLst>
      <p:ext uri="{BB962C8B-B14F-4D97-AF65-F5344CB8AC3E}">
        <p14:creationId xmlns:p14="http://schemas.microsoft.com/office/powerpoint/2010/main" val="1168059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2871</Words>
  <Application>Microsoft Macintosh PowerPoint</Application>
  <PresentationFormat>On-screen Show (4:3)</PresentationFormat>
  <Paragraphs>465</Paragraphs>
  <Slides>64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</vt:lpstr>
      <vt:lpstr>Wingdings</vt:lpstr>
      <vt:lpstr>Office Theme</vt:lpstr>
      <vt:lpstr>Topological properties of graphs</vt:lpstr>
      <vt:lpstr>RECAP of problems in network biology</vt:lpstr>
      <vt:lpstr>Topics in this section</vt:lpstr>
      <vt:lpstr>Goals for today</vt:lpstr>
      <vt:lpstr>Why should we care about network measures?</vt:lpstr>
      <vt:lpstr>Node degree</vt:lpstr>
      <vt:lpstr>Average degree</vt:lpstr>
      <vt:lpstr>Degree distribution</vt:lpstr>
      <vt:lpstr>Different degree distributions</vt:lpstr>
      <vt:lpstr>Poisson distribution</vt:lpstr>
      <vt:lpstr>Power law distribution</vt:lpstr>
      <vt:lpstr>Erdos Renyi random graphs</vt:lpstr>
      <vt:lpstr>Scale free networks</vt:lpstr>
      <vt:lpstr>Poisson versus Scale free</vt:lpstr>
      <vt:lpstr>Yeast protein interaction network is believed to be scale free</vt:lpstr>
      <vt:lpstr>Degree of a node is correlated to functional importance of a node</vt:lpstr>
      <vt:lpstr>Origin of scale free networks</vt:lpstr>
      <vt:lpstr>Growth and preferential attachment in scale free networks</vt:lpstr>
      <vt:lpstr>Paths on a graph</vt:lpstr>
      <vt:lpstr>Path lengths</vt:lpstr>
      <vt:lpstr>Scale-free networks tend to be ultra-small</vt:lpstr>
      <vt:lpstr>Network motifs</vt:lpstr>
      <vt:lpstr>Network motifs of size 3 in a directed network</vt:lpstr>
      <vt:lpstr>Different types of feed-forward motifs</vt:lpstr>
      <vt:lpstr>Network motifs are associated with dynamics</vt:lpstr>
      <vt:lpstr>How to find network motifs?</vt:lpstr>
      <vt:lpstr>Algorithm for enumerating subgraphs: Edge sampling</vt:lpstr>
      <vt:lpstr>Assessing the significance of a network motif</vt:lpstr>
      <vt:lpstr>Generating a randomized network</vt:lpstr>
      <vt:lpstr>Strategy to generate randomized networks</vt:lpstr>
      <vt:lpstr>Network motifs found in many complex networks</vt:lpstr>
      <vt:lpstr>Structural common motifs seen in the yeast regulatory network</vt:lpstr>
      <vt:lpstr>Modularity in networks</vt:lpstr>
      <vt:lpstr>A modular network</vt:lpstr>
      <vt:lpstr>Clustering coefficient</vt:lpstr>
      <vt:lpstr>Summary of topological properties of networks</vt:lpstr>
      <vt:lpstr>Goals for today</vt:lpstr>
      <vt:lpstr>Different types of network modules</vt:lpstr>
      <vt:lpstr>Studying modularity in biological systems</vt:lpstr>
      <vt:lpstr>Given a graph, is it modular?</vt:lpstr>
      <vt:lpstr>Clustering coefficient</vt:lpstr>
      <vt:lpstr>Clustering coefficient example</vt:lpstr>
      <vt:lpstr>Q measure for modularity</vt:lpstr>
      <vt:lpstr>Studying modularity in biological systems</vt:lpstr>
      <vt:lpstr>Given a graph, what are the modules</vt:lpstr>
      <vt:lpstr>Problem definition of (topological) module detection </vt:lpstr>
      <vt:lpstr>Common graph clustering algorithms</vt:lpstr>
      <vt:lpstr>Clustering </vt:lpstr>
      <vt:lpstr>Task definition: clustering objects</vt:lpstr>
      <vt:lpstr>Flat clustering</vt:lpstr>
      <vt:lpstr>Hierarchical clustering</vt:lpstr>
      <vt:lpstr>Types of hierarchical clustering strategies</vt:lpstr>
      <vt:lpstr>Hierarchical clustering</vt:lpstr>
      <vt:lpstr>Flat clustering from a hierarchical clustering</vt:lpstr>
      <vt:lpstr>Hierarchical clustering to find modules on graphs</vt:lpstr>
      <vt:lpstr>Community structure in a graph</vt:lpstr>
      <vt:lpstr>Girvan-Newman algorithm</vt:lpstr>
      <vt:lpstr>Betweenness of an edge</vt:lpstr>
      <vt:lpstr>Girvan-Newman algorithm</vt:lpstr>
      <vt:lpstr>Girvan-Newman algorithm as a hierarchical clustering algorithm</vt:lpstr>
      <vt:lpstr>Applying the Girvan-Newman algorithm to Zachary’s karate club network</vt:lpstr>
      <vt:lpstr>Zachary’s karate club study</vt:lpstr>
      <vt:lpstr>Take away points</vt:lpstr>
      <vt:lpstr>References</vt:lpstr>
    </vt:vector>
  </TitlesOfParts>
  <Company>unm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clustering to detect network modules </dc:title>
  <dc:creator>Sushmita Roy</dc:creator>
  <cp:lastModifiedBy>SUSHMITA ROY</cp:lastModifiedBy>
  <cp:revision>140</cp:revision>
  <cp:lastPrinted>2018-10-25T17:32:18Z</cp:lastPrinted>
  <dcterms:created xsi:type="dcterms:W3CDTF">2016-11-01T02:09:29Z</dcterms:created>
  <dcterms:modified xsi:type="dcterms:W3CDTF">2018-10-25T17:37:07Z</dcterms:modified>
</cp:coreProperties>
</file>