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97" r:id="rId3"/>
    <p:sldId id="296" r:id="rId4"/>
    <p:sldId id="298" r:id="rId5"/>
    <p:sldId id="302" r:id="rId6"/>
    <p:sldId id="321" r:id="rId7"/>
    <p:sldId id="30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9" r:id="rId16"/>
    <p:sldId id="320" r:id="rId17"/>
    <p:sldId id="311" r:id="rId18"/>
    <p:sldId id="310" r:id="rId19"/>
    <p:sldId id="301" r:id="rId20"/>
    <p:sldId id="323" r:id="rId21"/>
    <p:sldId id="312" r:id="rId22"/>
    <p:sldId id="314" r:id="rId23"/>
    <p:sldId id="315" r:id="rId24"/>
    <p:sldId id="328" r:id="rId25"/>
    <p:sldId id="299" r:id="rId26"/>
    <p:sldId id="324" r:id="rId27"/>
    <p:sldId id="325" r:id="rId28"/>
    <p:sldId id="317" r:id="rId29"/>
    <p:sldId id="326" r:id="rId30"/>
    <p:sldId id="329" r:id="rId31"/>
    <p:sldId id="330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/>
    <p:restoredTop sz="99035" autoAdjust="0"/>
  </p:normalViewPr>
  <p:slideViewPr>
    <p:cSldViewPr snapToGrid="0" snapToObjects="1">
      <p:cViewPr varScale="1">
        <p:scale>
          <a:sx n="106" d="100"/>
          <a:sy n="106" d="100"/>
        </p:scale>
        <p:origin x="1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45647-0DC1-3245-9BBB-58938104758A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0534-57F2-4641-9557-F38E84B8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168A-3B71-2E47-9461-8E8EEA77D0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6998-651A-4B4B-9CF8-928EFCEE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netbiocourse.discovery.wisc.edu" TargetMode="External"/><Relationship Id="rId2" Type="http://schemas.openxmlformats.org/officeDocument/2006/relationships/hyperlink" Target="mailto:sroy@biostat.wi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97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Spectral methods for Global Network Alignment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6935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Sushmita Roy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sroy@biostat.wisc.edu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Computational Network Biology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Biostatistics &amp; Medical Informatics 826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https://compnetbiocourse.discovery.wisc.edu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4421" y="4883015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 13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7806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baseline="-25000" dirty="0"/>
              <a:t> </a:t>
            </a:r>
            <a:r>
              <a:rPr lang="en-US" dirty="0"/>
              <a:t>with two 5 node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17638"/>
            <a:ext cx="4374262" cy="284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238" y="1721317"/>
            <a:ext cx="1644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N(a)={b}</a:t>
            </a:r>
          </a:p>
          <a:p>
            <a:r>
              <a:rPr lang="en-US" sz="2400" i="1" dirty="0">
                <a:latin typeface="Times"/>
                <a:cs typeface="Times"/>
              </a:rPr>
              <a:t>N(a’)={b’}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44" y="4261236"/>
            <a:ext cx="3348052" cy="71805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43" y="5442203"/>
            <a:ext cx="1813394" cy="661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4221" y="1232972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1341" y="1232972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699972" y="1451518"/>
            <a:ext cx="635030" cy="615405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7653" y="1276100"/>
            <a:ext cx="635030" cy="615405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baseline="-25000" dirty="0"/>
              <a:t> </a:t>
            </a:r>
            <a:r>
              <a:rPr lang="en-US" dirty="0"/>
              <a:t>with two 5 node networks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17638"/>
            <a:ext cx="4374262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044" y="1417638"/>
            <a:ext cx="196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N(b)={</a:t>
            </a:r>
            <a:r>
              <a:rPr lang="en-US" sz="2400" i="1" dirty="0" err="1">
                <a:latin typeface="Times"/>
                <a:cs typeface="Times"/>
              </a:rPr>
              <a:t>a,c</a:t>
            </a:r>
            <a:r>
              <a:rPr lang="en-US" sz="2400" i="1" dirty="0">
                <a:latin typeface="Times"/>
                <a:cs typeface="Times"/>
              </a:rPr>
              <a:t>}</a:t>
            </a:r>
          </a:p>
          <a:p>
            <a:r>
              <a:rPr lang="en-US" sz="2400" i="1" dirty="0">
                <a:latin typeface="Times"/>
                <a:cs typeface="Times"/>
              </a:rPr>
              <a:t>N(b’)={</a:t>
            </a:r>
            <a:r>
              <a:rPr lang="en-US" sz="2400" i="1" dirty="0" err="1">
                <a:latin typeface="Times"/>
                <a:cs typeface="Times"/>
              </a:rPr>
              <a:t>a’,c</a:t>
            </a:r>
            <a:r>
              <a:rPr lang="en-US" sz="2400" i="1" dirty="0">
                <a:latin typeface="Times"/>
                <a:cs typeface="Times"/>
              </a:rPr>
              <a:t>’}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36" y="3817078"/>
            <a:ext cx="5264150" cy="89071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888"/>
            <a:ext cx="9144000" cy="55682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68" y="6065749"/>
            <a:ext cx="5300382" cy="6398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682332" y="2389993"/>
            <a:ext cx="635030" cy="615405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7653" y="2082290"/>
            <a:ext cx="635030" cy="615405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84221" y="1232972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1341" y="1232972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76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 for the other node pairs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1" y="4927600"/>
            <a:ext cx="9161721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338"/>
            <a:ext cx="4374262" cy="284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8318"/>
          <a:stretch/>
        </p:blipFill>
        <p:spPr>
          <a:xfrm>
            <a:off x="4821805" y="1557338"/>
            <a:ext cx="4109640" cy="2379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2101" y="1188006"/>
            <a:ext cx="36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partial set of scores are shown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751" y="1171547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6871" y="1171547"/>
            <a:ext cx="64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G</a:t>
            </a:r>
            <a:r>
              <a:rPr lang="en-US" sz="2800" b="1" i="1" baseline="-25000" dirty="0">
                <a:latin typeface="Times"/>
                <a:cs typeface="Time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654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in matrix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A</a:t>
            </a:r>
            <a:r>
              <a:rPr lang="en-US" dirty="0"/>
              <a:t> be a matrix with 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|*|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dirty="0"/>
              <a:t> rows and 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|*|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>
                <a:latin typeface="Times"/>
                <a:cs typeface="Times"/>
              </a:rPr>
              <a:t>| </a:t>
            </a:r>
            <a:r>
              <a:rPr lang="en-US" dirty="0"/>
              <a:t>columns</a:t>
            </a:r>
          </a:p>
          <a:p>
            <a:r>
              <a:rPr lang="en-US" dirty="0"/>
              <a:t>Each row of </a:t>
            </a:r>
            <a:r>
              <a:rPr lang="en-US" i="1" dirty="0">
                <a:latin typeface="Times"/>
                <a:cs typeface="Times"/>
              </a:rPr>
              <a:t>A[</a:t>
            </a:r>
            <a:r>
              <a:rPr lang="en-US" i="1" dirty="0" err="1">
                <a:latin typeface="Times"/>
                <a:cs typeface="Times"/>
              </a:rPr>
              <a:t>i,j</a:t>
            </a:r>
            <a:r>
              <a:rPr lang="en-US" i="1" dirty="0">
                <a:latin typeface="Times"/>
                <a:cs typeface="Times"/>
              </a:rPr>
              <a:t>]</a:t>
            </a:r>
            <a:r>
              <a:rPr lang="en-US" dirty="0"/>
              <a:t> corresponds to a pair of nodes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i,j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where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from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 is from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  <a:p>
            <a:r>
              <a:rPr lang="en-US" dirty="0"/>
              <a:t>Each column of A corresponds to a pair of nodes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u,v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where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i="1" dirty="0"/>
              <a:t> </a:t>
            </a:r>
            <a:r>
              <a:rPr lang="en-US" dirty="0"/>
              <a:t>is from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dirty="0"/>
              <a:t> is from 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matrix form we have</a:t>
            </a:r>
          </a:p>
          <a:p>
            <a:endParaRPr lang="en-US" dirty="0"/>
          </a:p>
          <a:p>
            <a:r>
              <a:rPr lang="en-US" dirty="0"/>
              <a:t>Thus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is the </a:t>
            </a:r>
            <a:r>
              <a:rPr lang="en-US" dirty="0" err="1"/>
              <a:t>eigen</a:t>
            </a:r>
            <a:r>
              <a:rPr lang="en-US" dirty="0"/>
              <a:t> vector of </a:t>
            </a:r>
            <a:r>
              <a:rPr lang="en-US" i="1" dirty="0">
                <a:latin typeface="Times"/>
                <a:cs typeface="Times"/>
              </a:rPr>
              <a:t>A</a:t>
            </a:r>
            <a:r>
              <a:rPr lang="en-US" i="1" dirty="0"/>
              <a:t>, </a:t>
            </a:r>
            <a:r>
              <a:rPr lang="en-US" dirty="0"/>
              <a:t>with </a:t>
            </a:r>
            <a:r>
              <a:rPr lang="en-US" dirty="0" err="1"/>
              <a:t>eigen</a:t>
            </a:r>
            <a:r>
              <a:rPr lang="en-US" dirty="0"/>
              <a:t> value</a:t>
            </a:r>
            <a:r>
              <a:rPr lang="en-US" i="1" dirty="0"/>
              <a:t> </a:t>
            </a:r>
            <a:r>
              <a:rPr lang="en-US" dirty="0"/>
              <a:t>1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06" y="5060782"/>
            <a:ext cx="1638300" cy="355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95" y="3748638"/>
            <a:ext cx="6709716" cy="9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is the </a:t>
            </a:r>
            <a:r>
              <a:rPr lang="en-US" dirty="0" err="1"/>
              <a:t>eigen</a:t>
            </a:r>
            <a:r>
              <a:rPr lang="en-US" dirty="0"/>
              <a:t> vector of a specific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818" y="2907804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465" y="3346569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299" y="3785334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2465" y="4135199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9" y="449776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7336"/>
              </p:ext>
            </p:extLst>
          </p:nvPr>
        </p:nvGraphicFramePr>
        <p:xfrm>
          <a:off x="2590803" y="3022104"/>
          <a:ext cx="6095997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64299" y="5202018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8945" y="5540394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0780" y="5979160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120" y="4834830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3" y="2652772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7065" y="2648069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9299" y="2648069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5965" y="2648069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2369" y="2648069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920" y="2652772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499" y="2662018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5645" y="2670194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4380" y="2647057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24" name="Oval 23"/>
          <p:cNvSpPr/>
          <p:nvPr/>
        </p:nvSpPr>
        <p:spPr>
          <a:xfrm>
            <a:off x="177800" y="130087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7800" y="182157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7800" y="2367179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4" idx="4"/>
            <a:endCxn id="25" idx="0"/>
          </p:cNvCxnSpPr>
          <p:nvPr/>
        </p:nvCxnSpPr>
        <p:spPr>
          <a:xfrm>
            <a:off x="273050" y="151677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700" y="203747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4500" y="1179709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4500" y="170144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4500" y="2272463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Oval 34"/>
          <p:cNvSpPr/>
          <p:nvPr/>
        </p:nvSpPr>
        <p:spPr>
          <a:xfrm>
            <a:off x="1092200" y="135062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92200" y="187132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2200" y="2416929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4"/>
            <a:endCxn id="36" idx="0"/>
          </p:cNvCxnSpPr>
          <p:nvPr/>
        </p:nvCxnSpPr>
        <p:spPr>
          <a:xfrm>
            <a:off x="1187450" y="156652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81100" y="208722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58900" y="1229459"/>
            <a:ext cx="35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58900" y="1751191"/>
            <a:ext cx="36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8900" y="2322213"/>
            <a:ext cx="36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92969" y="2211566"/>
            <a:ext cx="520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A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85140"/>
              </p:ext>
            </p:extLst>
          </p:nvPr>
        </p:nvGraphicFramePr>
        <p:xfrm>
          <a:off x="1213993" y="3010932"/>
          <a:ext cx="67733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aa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ab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ac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ba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bb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bc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ca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cb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cc</a:t>
                      </a:r>
                      <a:r>
                        <a:rPr lang="en-US" baseline="-25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60161" y="2977238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4808" y="3416003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6642" y="3854768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808" y="4204633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312" y="4567198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642" y="5271452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463" y="5609828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3123" y="6048594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4463" y="4904264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4569" y="4039434"/>
            <a:ext cx="520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"/>
                <a:cs typeface="Times"/>
              </a:rPr>
              <a:t>R</a:t>
            </a:r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11" y="1390499"/>
            <a:ext cx="6709716" cy="9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is the </a:t>
            </a:r>
            <a:r>
              <a:rPr lang="en-US" dirty="0" err="1"/>
              <a:t>eigen</a:t>
            </a:r>
            <a:r>
              <a:rPr lang="en-US" dirty="0"/>
              <a:t> vector of </a:t>
            </a:r>
            <a:r>
              <a:rPr lang="en-US" i="1" dirty="0">
                <a:latin typeface="Times"/>
                <a:cs typeface="Times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177800" y="130087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7800" y="182157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1450" y="2349291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273050" y="151677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" y="203747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500" y="1179709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" y="170144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500" y="2272463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1092200" y="135062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2200" y="1871325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92200" y="2399041"/>
            <a:ext cx="190500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4"/>
            <a:endCxn id="15" idx="0"/>
          </p:cNvCxnSpPr>
          <p:nvPr/>
        </p:nvCxnSpPr>
        <p:spPr>
          <a:xfrm>
            <a:off x="1187450" y="156652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1100" y="2087225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8900" y="1229459"/>
            <a:ext cx="35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8900" y="1751191"/>
            <a:ext cx="36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8900" y="2322213"/>
            <a:ext cx="33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48" y="1394405"/>
            <a:ext cx="5464142" cy="1352736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703062"/>
            <a:ext cx="6615247" cy="4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bb</a:t>
            </a:r>
            <a:r>
              <a:rPr lang="en-US" i="1" baseline="-25000" dirty="0">
                <a:latin typeface="Times"/>
                <a:cs typeface="Times"/>
              </a:rPr>
              <a:t>’</a:t>
            </a:r>
            <a:r>
              <a:rPr lang="en-US" baseline="-25000" dirty="0">
                <a:latin typeface="Times"/>
                <a:cs typeface="Times"/>
              </a:rPr>
              <a:t> </a:t>
            </a:r>
            <a:r>
              <a:rPr lang="en-US" dirty="0"/>
              <a:t>from the matrix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6" y="1600200"/>
            <a:ext cx="8229600" cy="4525963"/>
          </a:xfrm>
        </p:spPr>
        <p:txBody>
          <a:bodyPr/>
          <a:lstStyle/>
          <a:p>
            <a:r>
              <a:rPr lang="en-US" dirty="0"/>
              <a:t>Let’s check if we get the same 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7616" y="2467112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2263" y="2905877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4097" y="3344642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263" y="3694507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4767" y="405707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72186"/>
              </p:ext>
            </p:extLst>
          </p:nvPr>
        </p:nvGraphicFramePr>
        <p:xfrm>
          <a:off x="2090601" y="2581412"/>
          <a:ext cx="6095997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64097" y="4761326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743" y="5099702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0578" y="5538468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1918" y="4394138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0601" y="2212080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6863" y="2207377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9097" y="2207377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5763" y="2207377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2167" y="2207377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9718" y="2212080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2297" y="2221326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05443" y="2229502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4178" y="2206365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8250" y="63951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35774"/>
              </p:ext>
            </p:extLst>
          </p:nvPr>
        </p:nvGraphicFramePr>
        <p:xfrm>
          <a:off x="8287903" y="2589588"/>
          <a:ext cx="67733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57934"/>
              </p:ext>
            </p:extLst>
          </p:nvPr>
        </p:nvGraphicFramePr>
        <p:xfrm>
          <a:off x="622916" y="2598834"/>
          <a:ext cx="67733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ac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bc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ca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cb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"/>
                          <a:cs typeface="Times"/>
                        </a:rPr>
                        <a:t>R</a:t>
                      </a:r>
                      <a:r>
                        <a:rPr lang="en-US" i="1" baseline="-25000" dirty="0" err="1">
                          <a:latin typeface="Times"/>
                          <a:cs typeface="Times"/>
                        </a:rPr>
                        <a:t>cc</a:t>
                      </a:r>
                      <a:r>
                        <a:rPr lang="en-US" i="1" baseline="-25000" dirty="0">
                          <a:latin typeface="Times"/>
                          <a:cs typeface="Times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9084" y="2565140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1" y="3003905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565" y="3442670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731" y="3792535"/>
            <a:ext cx="52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235" y="4155100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b’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565" y="4859354"/>
            <a:ext cx="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a’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386" y="5197730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b’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46" y="5636496"/>
            <a:ext cx="48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86" y="4492166"/>
            <a:ext cx="51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c’</a:t>
            </a:r>
          </a:p>
        </p:txBody>
      </p:sp>
      <p:sp>
        <p:nvSpPr>
          <p:cNvPr id="60" name="Oval 59"/>
          <p:cNvSpPr/>
          <p:nvPr/>
        </p:nvSpPr>
        <p:spPr>
          <a:xfrm>
            <a:off x="43385" y="4092433"/>
            <a:ext cx="1436317" cy="431999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04" y="6157555"/>
            <a:ext cx="5356321" cy="423664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6" y="2190478"/>
            <a:ext cx="770623" cy="276634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61" y="2163021"/>
            <a:ext cx="581350" cy="3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i="1" dirty="0">
                <a:latin typeface="Times"/>
                <a:cs typeface="Times"/>
              </a:rPr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dirty="0" err="1"/>
              <a:t>eigen</a:t>
            </a:r>
            <a:r>
              <a:rPr lang="en-US" dirty="0"/>
              <a:t> value problem</a:t>
            </a:r>
          </a:p>
          <a:p>
            <a:r>
              <a:rPr lang="en-US" i="1" dirty="0">
                <a:latin typeface="Times"/>
                <a:cs typeface="Times"/>
              </a:rPr>
              <a:t>A</a:t>
            </a:r>
            <a:r>
              <a:rPr lang="en-US" dirty="0"/>
              <a:t> is a stochastic matrix (columns of </a:t>
            </a:r>
            <a:r>
              <a:rPr lang="en-US" i="1" dirty="0">
                <a:latin typeface="Times"/>
                <a:cs typeface="Times"/>
              </a:rPr>
              <a:t>A</a:t>
            </a:r>
            <a:r>
              <a:rPr lang="en-US" dirty="0"/>
              <a:t> sum to 1)</a:t>
            </a:r>
          </a:p>
          <a:p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can be found using the</a:t>
            </a:r>
            <a:r>
              <a:rPr lang="en-US" i="1" dirty="0"/>
              <a:t> power method</a:t>
            </a:r>
          </a:p>
          <a:p>
            <a:r>
              <a:rPr lang="en-US" dirty="0"/>
              <a:t>The power method repeatedly updates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at iteration </a:t>
            </a:r>
            <a:r>
              <a:rPr lang="en-US" i="1" dirty="0">
                <a:latin typeface="Times"/>
                <a:cs typeface="Times"/>
              </a:rPr>
              <a:t>k+1</a:t>
            </a:r>
            <a:r>
              <a:rPr lang="en-US" dirty="0"/>
              <a:t> as follows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94" y="3874779"/>
            <a:ext cx="5359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sequence similarity to </a:t>
            </a:r>
            <a:r>
              <a:rPr lang="en-US" i="1" dirty="0">
                <a:latin typeface="Times"/>
                <a:cs typeface="Times"/>
              </a:rPr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integrate other types of information in the same framework</a:t>
            </a:r>
          </a:p>
          <a:p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/>
              <a:t> be a 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|*|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| matrix where each entry </a:t>
            </a:r>
            <a:r>
              <a:rPr lang="en-US" i="1" dirty="0" err="1">
                <a:latin typeface="Times"/>
                <a:cs typeface="Times"/>
              </a:rPr>
              <a:t>B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is the sequence similarity of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j</a:t>
            </a:r>
          </a:p>
          <a:p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E</a:t>
            </a:r>
            <a:r>
              <a:rPr lang="en-US" dirty="0"/>
              <a:t> be the normalized version of 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/>
              <a:t>, </a:t>
            </a:r>
            <a:r>
              <a:rPr lang="en-US" i="1" dirty="0">
                <a:latin typeface="Times"/>
                <a:cs typeface="Times"/>
              </a:rPr>
              <a:t>E</a:t>
            </a:r>
            <a:r>
              <a:rPr lang="en-US" dirty="0"/>
              <a:t>=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/>
              <a:t>/B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/>
              <a:t>|</a:t>
            </a:r>
          </a:p>
          <a:p>
            <a:r>
              <a:rPr lang="en-US" i="1" dirty="0">
                <a:latin typeface="Times"/>
                <a:cs typeface="Times"/>
              </a:rPr>
              <a:t>R </a:t>
            </a:r>
            <a:r>
              <a:rPr lang="en-US" dirty="0"/>
              <a:t>can be redefined as</a:t>
            </a:r>
          </a:p>
          <a:p>
            <a:endParaRPr lang="en-US" dirty="0"/>
          </a:p>
          <a:p>
            <a:r>
              <a:rPr lang="en-US" dirty="0"/>
              <a:t>This too can be solved with an </a:t>
            </a:r>
            <a:r>
              <a:rPr lang="en-US" dirty="0" err="1"/>
              <a:t>eigen</a:t>
            </a:r>
            <a:r>
              <a:rPr lang="en-US" dirty="0"/>
              <a:t> value problem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65" y="4220270"/>
            <a:ext cx="3563279" cy="39238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17" y="5086671"/>
            <a:ext cx="4715427" cy="47385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1" y="5850784"/>
            <a:ext cx="5181600" cy="52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4351" y="519119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1</a:t>
            </a:r>
            <a:r>
              <a:rPr lang="en-US" baseline="30000" dirty="0">
                <a:latin typeface="Times"/>
                <a:cs typeface="Times"/>
              </a:rPr>
              <a:t>T</a:t>
            </a:r>
            <a:r>
              <a:rPr lang="en-US" dirty="0">
                <a:latin typeface="Calibri"/>
                <a:cs typeface="Calibri"/>
              </a:rPr>
              <a:t> is a vector of all ones </a:t>
            </a:r>
          </a:p>
        </p:txBody>
      </p:sp>
    </p:spTree>
    <p:extLst>
      <p:ext uri="{BB962C8B-B14F-4D97-AF65-F5344CB8AC3E}">
        <p14:creationId xmlns:p14="http://schemas.microsoft.com/office/powerpoint/2010/main" val="152104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to more than two networks is straightforward</a:t>
            </a:r>
          </a:p>
          <a:p>
            <a:r>
              <a:rPr lang="en-US" dirty="0"/>
              <a:t>For every pair of graphs </a:t>
            </a:r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m</a:t>
            </a:r>
            <a:r>
              <a:rPr lang="en-US" dirty="0"/>
              <a:t>, </a:t>
            </a:r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/>
              <a:t>, estimate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30000" dirty="0" err="1">
                <a:latin typeface="Times"/>
                <a:cs typeface="Times"/>
              </a:rPr>
              <a:t>mn</a:t>
            </a:r>
            <a:endParaRPr lang="en-US" i="1" baseline="30000" dirty="0">
              <a:latin typeface="Times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8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Network Alignment stated formally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optimal global alignment between two or more PPI networks, aims to find a correspondence between nodes and edges of the input networks that maximizes the overall ‘‘match’’ between the networks</a:t>
            </a:r>
          </a:p>
          <a:p>
            <a:r>
              <a:rPr lang="en-US" dirty="0"/>
              <a:t>Every node in one network must be mapped to another node in the other network or marked as a gap</a:t>
            </a:r>
          </a:p>
          <a:p>
            <a:r>
              <a:rPr lang="en-US" dirty="0"/>
              <a:t>That is, we want to find a single best mapping covering all nodes in the graph</a:t>
            </a:r>
          </a:p>
          <a:p>
            <a:r>
              <a:rPr lang="en-US" dirty="0"/>
              <a:t>Furthermore, for &gt;2 species, this alignment must be transitive</a:t>
            </a:r>
          </a:p>
          <a:p>
            <a:pPr lvl="1"/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is mapped to a</a:t>
            </a:r>
            <a:r>
              <a:rPr lang="en-US" baseline="-25000" dirty="0"/>
              <a:t>2</a:t>
            </a:r>
            <a:r>
              <a:rPr lang="en-US" dirty="0"/>
              <a:t> in species 2, and a</a:t>
            </a:r>
            <a:r>
              <a:rPr lang="en-US" baseline="-25000" dirty="0"/>
              <a:t>2</a:t>
            </a:r>
            <a:r>
              <a:rPr lang="en-US" dirty="0"/>
              <a:t> is mapped to a</a:t>
            </a:r>
            <a:r>
              <a:rPr lang="en-US" baseline="-25000" dirty="0"/>
              <a:t>3</a:t>
            </a:r>
            <a:r>
              <a:rPr lang="en-US" dirty="0"/>
              <a:t> and a</a:t>
            </a:r>
            <a:r>
              <a:rPr lang="en-US" baseline="-25000" dirty="0"/>
              <a:t>3’</a:t>
            </a:r>
            <a:r>
              <a:rPr lang="en-US" dirty="0"/>
              <a:t> in species 3, a</a:t>
            </a:r>
            <a:r>
              <a:rPr lang="en-US" baseline="-25000" dirty="0"/>
              <a:t>1</a:t>
            </a:r>
            <a:r>
              <a:rPr lang="en-US" dirty="0"/>
              <a:t> must be mapped to a</a:t>
            </a:r>
            <a:r>
              <a:rPr lang="en-US" baseline="-25000" dirty="0"/>
              <a:t>3</a:t>
            </a:r>
            <a:r>
              <a:rPr lang="en-US" dirty="0"/>
              <a:t> and a</a:t>
            </a:r>
            <a:r>
              <a:rPr lang="en-US" baseline="-25000" dirty="0"/>
              <a:t>3’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52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steps </a:t>
            </a:r>
            <a:r>
              <a:rPr lang="en-US" dirty="0" err="1"/>
              <a:t>IsoRank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Estimate the functional similarity score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that is based on network and sequence similarity for all pairs of networks</a:t>
            </a:r>
            <a:endParaRPr lang="en-US" i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Use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to define node mappings and to identify </a:t>
            </a:r>
            <a:r>
              <a:rPr lang="en-US" dirty="0" err="1"/>
              <a:t>subgraphs</a:t>
            </a:r>
            <a:r>
              <a:rPr lang="en-US" dirty="0"/>
              <a:t> that represents the aligned parts of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9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the aligned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is estimated for all pairs of networks, we need to extract out node pairs with the highest values</a:t>
            </a:r>
          </a:p>
          <a:p>
            <a:pPr lvl="1"/>
            <a:r>
              <a:rPr lang="en-US" dirty="0"/>
              <a:t>99% of the entries of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will be zero</a:t>
            </a:r>
          </a:p>
          <a:p>
            <a:r>
              <a:rPr lang="en-US" dirty="0"/>
              <a:t>Two ways to do this</a:t>
            </a:r>
          </a:p>
          <a:p>
            <a:pPr lvl="1"/>
            <a:r>
              <a:rPr lang="en-US" dirty="0"/>
              <a:t>One to One mapping</a:t>
            </a:r>
          </a:p>
          <a:p>
            <a:pPr lvl="2"/>
            <a:r>
              <a:rPr lang="en-US" dirty="0"/>
              <a:t>For each node, map it to at most one other node</a:t>
            </a:r>
          </a:p>
          <a:p>
            <a:pPr lvl="2"/>
            <a:r>
              <a:rPr lang="en-US" dirty="0"/>
              <a:t>Computationally efficient but ignores gene duplications</a:t>
            </a:r>
          </a:p>
          <a:p>
            <a:pPr lvl="1"/>
            <a:r>
              <a:rPr lang="en-US" dirty="0"/>
              <a:t>Many to Many mapping</a:t>
            </a:r>
          </a:p>
        </p:txBody>
      </p:sp>
    </p:spTree>
    <p:extLst>
      <p:ext uri="{BB962C8B-B14F-4D97-AF65-F5344CB8AC3E}">
        <p14:creationId xmlns:p14="http://schemas.microsoft.com/office/powerpoint/2010/main" val="276000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to many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here is to extract groups with multiple genes from the same species</a:t>
            </a:r>
          </a:p>
          <a:p>
            <a:r>
              <a:rPr lang="en-US" dirty="0"/>
              <a:t>Each group represents an functional similarity between genes of one species to genes of another species</a:t>
            </a:r>
          </a:p>
          <a:p>
            <a:r>
              <a:rPr lang="en-US" dirty="0"/>
              <a:t> Each set has the following property</a:t>
            </a:r>
          </a:p>
          <a:p>
            <a:pPr lvl="1"/>
            <a:r>
              <a:rPr lang="en-US" dirty="0"/>
              <a:t>Each gene in the set has high pairwise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i="1" dirty="0"/>
              <a:t> </a:t>
            </a:r>
            <a:r>
              <a:rPr lang="en-US" dirty="0"/>
              <a:t>scores with most other genes in the set</a:t>
            </a:r>
          </a:p>
          <a:p>
            <a:pPr lvl="1"/>
            <a:r>
              <a:rPr lang="en-US" dirty="0"/>
              <a:t>there are no genes outside each set with this property </a:t>
            </a:r>
          </a:p>
          <a:p>
            <a:pPr lvl="1"/>
            <a:r>
              <a:rPr lang="en-US" dirty="0"/>
              <a:t>there are a limited number of genes from each species </a:t>
            </a:r>
          </a:p>
          <a:p>
            <a:r>
              <a:rPr lang="en-US" dirty="0"/>
              <a:t>Identified via greedy algorithm</a:t>
            </a:r>
          </a:p>
        </p:txBody>
      </p:sp>
    </p:spTree>
    <p:extLst>
      <p:ext uri="{BB962C8B-B14F-4D97-AF65-F5344CB8AC3E}">
        <p14:creationId xmlns:p14="http://schemas.microsoft.com/office/powerpoint/2010/main" val="176618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Greedy algorithm for finding aligned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Construct a </a:t>
            </a:r>
            <a:r>
              <a:rPr lang="en-US" i="1" dirty="0">
                <a:latin typeface="Times"/>
                <a:cs typeface="Times"/>
              </a:rPr>
              <a:t>k</a:t>
            </a:r>
            <a:r>
              <a:rPr lang="en-US" dirty="0"/>
              <a:t>-partite graph. </a:t>
            </a:r>
          </a:p>
          <a:p>
            <a:pPr lvl="1"/>
            <a:r>
              <a:rPr lang="en-US" dirty="0"/>
              <a:t>Each part </a:t>
            </a:r>
            <a:r>
              <a:rPr lang="en-US" i="1" dirty="0">
                <a:latin typeface="Times"/>
                <a:cs typeface="Times"/>
              </a:rPr>
              <a:t>k</a:t>
            </a:r>
            <a:r>
              <a:rPr lang="en-US" dirty="0"/>
              <a:t> has nodes from each species</a:t>
            </a:r>
          </a:p>
          <a:p>
            <a:pPr lvl="1"/>
            <a:r>
              <a:rPr lang="en-US" dirty="0"/>
              <a:t>Allow nodes to interact between different parts</a:t>
            </a:r>
          </a:p>
          <a:p>
            <a:r>
              <a:rPr lang="en-US" dirty="0"/>
              <a:t>Extract a high confidence edge expand to connected neighbors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57300" y="3638550"/>
            <a:ext cx="304800" cy="2921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2500" y="4438650"/>
            <a:ext cx="304800" cy="2921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9700" y="5226050"/>
            <a:ext cx="304800" cy="2921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21349" y="3566030"/>
            <a:ext cx="304800" cy="292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26149" y="4000500"/>
            <a:ext cx="304800" cy="292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30949" y="4730750"/>
            <a:ext cx="304800" cy="292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85957" y="6546321"/>
            <a:ext cx="304800" cy="29210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93441" y="6039814"/>
            <a:ext cx="304800" cy="29210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33557" y="5651501"/>
            <a:ext cx="304800" cy="29210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4549" y="4943704"/>
            <a:ext cx="304800" cy="292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24488" y="6089209"/>
            <a:ext cx="304800" cy="29210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7" idx="2"/>
          </p:cNvCxnSpPr>
          <p:nvPr/>
        </p:nvCxnSpPr>
        <p:spPr>
          <a:xfrm flipV="1">
            <a:off x="1562100" y="3712080"/>
            <a:ext cx="4259249" cy="8028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 flipV="1">
            <a:off x="1257300" y="4146550"/>
            <a:ext cx="4868849" cy="40333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6"/>
            <a:endCxn id="13" idx="2"/>
          </p:cNvCxnSpPr>
          <p:nvPr/>
        </p:nvCxnSpPr>
        <p:spPr>
          <a:xfrm flipV="1">
            <a:off x="1714500" y="5089754"/>
            <a:ext cx="3890049" cy="282346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6"/>
            <a:endCxn id="9" idx="2"/>
          </p:cNvCxnSpPr>
          <p:nvPr/>
        </p:nvCxnSpPr>
        <p:spPr>
          <a:xfrm>
            <a:off x="1257300" y="4584700"/>
            <a:ext cx="5173649" cy="29210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2" idx="1"/>
          </p:cNvCxnSpPr>
          <p:nvPr/>
        </p:nvCxnSpPr>
        <p:spPr>
          <a:xfrm>
            <a:off x="1503932" y="3944760"/>
            <a:ext cx="2174262" cy="174951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5"/>
            <a:endCxn id="11" idx="0"/>
          </p:cNvCxnSpPr>
          <p:nvPr/>
        </p:nvCxnSpPr>
        <p:spPr>
          <a:xfrm>
            <a:off x="1212663" y="4687973"/>
            <a:ext cx="2233178" cy="135184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5"/>
            <a:endCxn id="10" idx="2"/>
          </p:cNvCxnSpPr>
          <p:nvPr/>
        </p:nvCxnSpPr>
        <p:spPr>
          <a:xfrm>
            <a:off x="1669863" y="5475373"/>
            <a:ext cx="2116094" cy="121699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7" idx="3"/>
          </p:cNvCxnSpPr>
          <p:nvPr/>
        </p:nvCxnSpPr>
        <p:spPr>
          <a:xfrm flipV="1">
            <a:off x="3893720" y="3815353"/>
            <a:ext cx="1972266" cy="187892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V="1">
            <a:off x="4529288" y="5193027"/>
            <a:ext cx="1119898" cy="107430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6"/>
            <a:endCxn id="9" idx="3"/>
          </p:cNvCxnSpPr>
          <p:nvPr/>
        </p:nvCxnSpPr>
        <p:spPr>
          <a:xfrm flipV="1">
            <a:off x="4090757" y="4980073"/>
            <a:ext cx="2384829" cy="171229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8" idx="3"/>
          </p:cNvCxnSpPr>
          <p:nvPr/>
        </p:nvCxnSpPr>
        <p:spPr>
          <a:xfrm flipV="1">
            <a:off x="3598241" y="4249823"/>
            <a:ext cx="2572545" cy="197842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92499" y="5002768"/>
            <a:ext cx="10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3-partite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883" y="4001796"/>
            <a:ext cx="10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40746" y="3427487"/>
            <a:ext cx="10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14233" y="6267331"/>
            <a:ext cx="10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3</a:t>
            </a:r>
          </a:p>
        </p:txBody>
      </p:sp>
    </p:spTree>
    <p:extLst>
      <p:ext uri="{BB962C8B-B14F-4D97-AF65-F5344CB8AC3E}">
        <p14:creationId xmlns:p14="http://schemas.microsoft.com/office/powerpoint/2010/main" val="146957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Greedy algorithm to find many-many node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Input k-partite graph </a:t>
            </a:r>
            <a:r>
              <a:rPr lang="en-US" i="1" dirty="0">
                <a:latin typeface="Times"/>
                <a:cs typeface="Times"/>
              </a:rPr>
              <a:t>H</a:t>
            </a:r>
            <a:r>
              <a:rPr lang="en-US" dirty="0"/>
              <a:t>, 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i="1" dirty="0">
                <a:latin typeface="Times"/>
                <a:cs typeface="Times"/>
              </a:rPr>
              <a:t>, b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i="1" dirty="0">
                <a:latin typeface="Times"/>
                <a:cs typeface="Times"/>
              </a:rPr>
              <a:t>, r</a:t>
            </a:r>
          </a:p>
          <a:p>
            <a:r>
              <a:rPr lang="en-US" dirty="0"/>
              <a:t>Repeat until no more edges are in </a:t>
            </a:r>
            <a:r>
              <a:rPr lang="en-US" i="1" dirty="0">
                <a:latin typeface="Times"/>
                <a:cs typeface="Times"/>
              </a:rPr>
              <a:t>H</a:t>
            </a:r>
          </a:p>
          <a:p>
            <a:pPr lvl="1"/>
            <a:r>
              <a:rPr lang="en-US" dirty="0"/>
              <a:t>Select an edge with the highest score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i,j</a:t>
            </a:r>
            <a:r>
              <a:rPr lang="en-US" i="1" dirty="0">
                <a:latin typeface="Times"/>
                <a:cs typeface="Times"/>
              </a:rPr>
              <a:t>), </a:t>
            </a:r>
            <a:r>
              <a:rPr lang="en-US" dirty="0">
                <a:latin typeface="Calibri"/>
                <a:cs typeface="Calibri"/>
              </a:rPr>
              <a:t>where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i="1" dirty="0">
                <a:latin typeface="Times"/>
                <a:cs typeface="Times"/>
              </a:rPr>
              <a:t> 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i="1" dirty="0">
                <a:latin typeface="Times"/>
                <a:cs typeface="Times"/>
              </a:rPr>
              <a:t> j </a:t>
            </a:r>
            <a:r>
              <a:rPr lang="en-US" dirty="0">
                <a:latin typeface="Calibri"/>
                <a:cs typeface="Calibri"/>
              </a:rPr>
              <a:t>is in</a:t>
            </a:r>
            <a:r>
              <a:rPr lang="en-US" i="1" dirty="0">
                <a:latin typeface="Times"/>
                <a:cs typeface="Times"/>
              </a:rPr>
              <a:t> G</a:t>
            </a:r>
            <a:r>
              <a:rPr lang="en-US" i="1" baseline="-25000" dirty="0">
                <a:latin typeface="Times"/>
                <a:cs typeface="Times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initialize a match-set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Grow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i,j</a:t>
            </a:r>
            <a:r>
              <a:rPr lang="en-US" i="1" dirty="0">
                <a:latin typeface="Times"/>
                <a:cs typeface="Times"/>
              </a:rPr>
              <a:t>) </a:t>
            </a:r>
            <a:r>
              <a:rPr lang="en-US" dirty="0">
                <a:latin typeface="Calibri"/>
                <a:cs typeface="Calibri"/>
              </a:rPr>
              <a:t>to create the </a:t>
            </a:r>
            <a:r>
              <a:rPr lang="en-US" u="sng" dirty="0"/>
              <a:t>primary match-set.</a:t>
            </a:r>
            <a:r>
              <a:rPr lang="en-US" dirty="0"/>
              <a:t> This is the max k-partite matching</a:t>
            </a:r>
          </a:p>
          <a:p>
            <a:pPr lvl="1"/>
            <a:r>
              <a:rPr lang="en-US" dirty="0"/>
              <a:t>Primary match set is a set of nodes with at most 1 node from a species using 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baseline="-25000" dirty="0"/>
              <a:t> </a:t>
            </a:r>
            <a:r>
              <a:rPr lang="en-US" dirty="0">
                <a:latin typeface="Calibri"/>
                <a:cs typeface="Calibri"/>
              </a:rPr>
              <a:t>to control the similarity</a:t>
            </a:r>
          </a:p>
          <a:p>
            <a:pPr lvl="2"/>
            <a:r>
              <a:rPr lang="en-US" dirty="0"/>
              <a:t>For all other graphs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3</a:t>
            </a:r>
            <a:r>
              <a:rPr lang="en-US" dirty="0"/>
              <a:t>.. </a:t>
            </a:r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dirty="0"/>
              <a:t>, add a node </a:t>
            </a:r>
            <a:r>
              <a:rPr lang="en-US" i="1" dirty="0">
                <a:latin typeface="Times"/>
                <a:cs typeface="Times"/>
              </a:rPr>
              <a:t>l</a:t>
            </a:r>
            <a:r>
              <a:rPr lang="en-US" dirty="0"/>
              <a:t> if two conditions hold</a:t>
            </a:r>
          </a:p>
          <a:p>
            <a:pPr marL="914400" lvl="2" indent="0">
              <a:buNone/>
            </a:pPr>
            <a:r>
              <a:rPr lang="en-US" dirty="0"/>
              <a:t>	(</a:t>
            </a:r>
            <a:r>
              <a:rPr lang="en-US" i="1" dirty="0" err="1"/>
              <a:t>i</a:t>
            </a:r>
            <a:r>
              <a:rPr lang="en-US" dirty="0"/>
              <a:t>)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jl</a:t>
            </a:r>
            <a:r>
              <a:rPr lang="en-US" i="1" dirty="0"/>
              <a:t> </a:t>
            </a:r>
            <a:r>
              <a:rPr lang="en-US" dirty="0"/>
              <a:t>are the highest scores between </a:t>
            </a:r>
            <a:r>
              <a:rPr lang="en-US" i="1" dirty="0">
                <a:latin typeface="Times"/>
                <a:cs typeface="Times"/>
              </a:rPr>
              <a:t>l</a:t>
            </a:r>
            <a:r>
              <a:rPr lang="en-US" i="1" dirty="0"/>
              <a:t> </a:t>
            </a:r>
            <a:r>
              <a:rPr lang="en-US" dirty="0"/>
              <a:t>and any node 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</a:t>
            </a:r>
            <a:r>
              <a:rPr lang="en-US" i="1" dirty="0">
                <a:latin typeface="Times"/>
                <a:cs typeface="Times"/>
              </a:rPr>
              <a:t> G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, respectively and, </a:t>
            </a:r>
          </a:p>
          <a:p>
            <a:pPr marL="914400" lvl="2" indent="0">
              <a:buNone/>
            </a:pPr>
            <a:r>
              <a:rPr lang="en-US" dirty="0"/>
              <a:t>	(</a:t>
            </a:r>
            <a:r>
              <a:rPr lang="en-US" i="1" dirty="0"/>
              <a:t>ii</a:t>
            </a:r>
            <a:r>
              <a:rPr lang="en-US" dirty="0"/>
              <a:t>) the scores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il</a:t>
            </a:r>
            <a:r>
              <a:rPr lang="en-US" i="1" dirty="0">
                <a:latin typeface="Times"/>
                <a:cs typeface="Times"/>
              </a:rPr>
              <a:t> ≥</a:t>
            </a:r>
            <a:r>
              <a:rPr lang="en-US" dirty="0">
                <a:latin typeface="Times"/>
                <a:cs typeface="Times"/>
              </a:rPr>
              <a:t>b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i="1" baseline="-25000" dirty="0">
                <a:latin typeface="Times"/>
                <a:cs typeface="Times"/>
              </a:rPr>
              <a:t>i</a:t>
            </a:r>
            <a:r>
              <a:rPr lang="en-US" i="1" baseline="-25000" dirty="0"/>
              <a:t>j</a:t>
            </a:r>
            <a:r>
              <a:rPr lang="en-US" dirty="0"/>
              <a:t>, and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jl</a:t>
            </a:r>
            <a:r>
              <a:rPr lang="en-US" i="1" dirty="0">
                <a:latin typeface="Times"/>
                <a:cs typeface="Times"/>
              </a:rPr>
              <a:t> ≥</a:t>
            </a:r>
            <a:r>
              <a:rPr lang="en-US" dirty="0">
                <a:latin typeface="Times"/>
                <a:cs typeface="Times"/>
              </a:rPr>
              <a:t>b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i="1" baseline="-25000" dirty="0">
                <a:latin typeface="Times"/>
                <a:cs typeface="Times"/>
              </a:rPr>
              <a:t>ij</a:t>
            </a:r>
            <a:r>
              <a:rPr lang="en-US" dirty="0">
                <a:latin typeface="Times"/>
                <a:cs typeface="Times"/>
              </a:rPr>
              <a:t>, </a:t>
            </a:r>
          </a:p>
          <a:p>
            <a:pPr marL="914400" lvl="2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Add </a:t>
            </a:r>
            <a:r>
              <a:rPr lang="en-US" dirty="0" err="1"/>
              <a:t>upto</a:t>
            </a:r>
            <a:r>
              <a:rPr lang="en-US" dirty="0"/>
              <a:t> </a:t>
            </a:r>
            <a:r>
              <a:rPr lang="en-US" i="1" dirty="0">
                <a:latin typeface="Times"/>
                <a:cs typeface="Times"/>
              </a:rPr>
              <a:t>(r-1)</a:t>
            </a:r>
            <a:r>
              <a:rPr lang="en-US" dirty="0"/>
              <a:t> nodes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dirty="0"/>
              <a:t> based on </a:t>
            </a:r>
            <a:r>
              <a:rPr lang="en-US" i="1" dirty="0">
                <a:latin typeface="Times"/>
                <a:cs typeface="Times"/>
              </a:rPr>
              <a:t>b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such that there exists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i="1" dirty="0">
                <a:latin typeface="Times"/>
                <a:cs typeface="Times"/>
              </a:rPr>
              <a:t>w</a:t>
            </a:r>
            <a:r>
              <a:rPr lang="en-US" dirty="0">
                <a:latin typeface="Calibri"/>
                <a:cs typeface="Calibri"/>
              </a:rPr>
              <a:t> in the primary set and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i="1" baseline="-25000" dirty="0">
                <a:latin typeface="Times"/>
                <a:cs typeface="Times"/>
              </a:rPr>
              <a:t>vw</a:t>
            </a:r>
            <a:r>
              <a:rPr lang="en-US" i="1" dirty="0">
                <a:latin typeface="Times"/>
                <a:cs typeface="Times"/>
              </a:rPr>
              <a:t>≥b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i="1" baseline="-25000" dirty="0">
                <a:latin typeface="Times"/>
                <a:cs typeface="Times"/>
              </a:rPr>
              <a:t>uw</a:t>
            </a:r>
          </a:p>
          <a:p>
            <a:r>
              <a:rPr lang="en-US" dirty="0">
                <a:latin typeface="Calibri"/>
                <a:cs typeface="Calibri"/>
              </a:rPr>
              <a:t>Remove this set from </a:t>
            </a:r>
            <a:r>
              <a:rPr lang="en-US" i="1" dirty="0">
                <a:latin typeface="Times"/>
                <a:cs typeface="Times"/>
              </a:rPr>
              <a:t>H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26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alignment of multiple protein-protein interaction networks</a:t>
            </a:r>
          </a:p>
          <a:p>
            <a:pPr lvl="1"/>
            <a:r>
              <a:rPr lang="en-US" dirty="0"/>
              <a:t>Yeast, human, fly, mouse, worm</a:t>
            </a:r>
          </a:p>
          <a:p>
            <a:r>
              <a:rPr lang="en-US" dirty="0"/>
              <a:t>Assess functional coherence of predicted functional </a:t>
            </a:r>
            <a:r>
              <a:rPr lang="en-US" dirty="0" err="1"/>
              <a:t>orthologs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results of five PPI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subgraph</a:t>
            </a:r>
            <a:r>
              <a:rPr lang="en-US" dirty="0"/>
              <a:t> has 1,663 edges supported by at least 2 networks and 157 edges by at least 3</a:t>
            </a:r>
          </a:p>
          <a:p>
            <a:r>
              <a:rPr lang="en-US" dirty="0"/>
              <a:t>Very few edges from all species</a:t>
            </a:r>
          </a:p>
          <a:p>
            <a:pPr lvl="1"/>
            <a:r>
              <a:rPr lang="en-US" dirty="0"/>
              <a:t>It is possible that the networks are too noisy and incomplete</a:t>
            </a:r>
          </a:p>
          <a:p>
            <a:r>
              <a:rPr lang="en-US" dirty="0"/>
              <a:t>But this is much better than a pure sequence only mapping</a:t>
            </a:r>
          </a:p>
          <a:p>
            <a:pPr lvl="1"/>
            <a:r>
              <a:rPr lang="en-US" dirty="0"/>
              <a:t>509 edges would be identified in two or more species with 40 in three species</a:t>
            </a:r>
          </a:p>
        </p:txBody>
      </p:sp>
    </p:spTree>
    <p:extLst>
      <p:ext uri="{BB962C8B-B14F-4D97-AF65-F5344CB8AC3E}">
        <p14:creationId xmlns:p14="http://schemas.microsoft.com/office/powerpoint/2010/main" val="33895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IsoRank</a:t>
            </a:r>
            <a:r>
              <a:rPr lang="en-US" dirty="0"/>
              <a:t> framework is robust to noisy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985" y="5876191"/>
            <a:ext cx="732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Experiments done on a PPI network of 200 nodes. Randomized graphs obtained by swapping pairs of edges</a:t>
            </a:r>
          </a:p>
        </p:txBody>
      </p:sp>
      <p:pic>
        <p:nvPicPr>
          <p:cNvPr id="6" name="Picture 5" descr="IsoRank_err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96" y="1417638"/>
            <a:ext cx="5494241" cy="43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Yeast-fly GNA exhibit </a:t>
            </a:r>
            <a:r>
              <a:rPr lang="en-US" dirty="0" err="1"/>
              <a:t>subgraphs</a:t>
            </a:r>
            <a:r>
              <a:rPr lang="en-US" dirty="0"/>
              <a:t> of different topologies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00"/>
          <a:stretch/>
        </p:blipFill>
        <p:spPr>
          <a:xfrm>
            <a:off x="85584" y="1955993"/>
            <a:ext cx="8601216" cy="2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IsoRank</a:t>
            </a:r>
            <a:r>
              <a:rPr lang="en-US" dirty="0"/>
              <a:t> predictions of functional </a:t>
            </a:r>
            <a:r>
              <a:rPr lang="en-US" dirty="0" err="1"/>
              <a:t>orthology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output of </a:t>
            </a:r>
            <a:r>
              <a:rPr lang="en-US" dirty="0" err="1"/>
              <a:t>IsoRank</a:t>
            </a:r>
            <a:r>
              <a:rPr lang="en-US" dirty="0"/>
              <a:t> can be used to define “functional </a:t>
            </a:r>
            <a:r>
              <a:rPr lang="en-US" dirty="0" err="1"/>
              <a:t>orthologs</a:t>
            </a:r>
            <a:r>
              <a:rPr lang="en-US" dirty="0"/>
              <a:t>”(FO)</a:t>
            </a:r>
          </a:p>
          <a:p>
            <a:r>
              <a:rPr lang="en-US" dirty="0"/>
              <a:t>Of the 86,932 proteins from the five species, 59,539 (68.5%) of the proteins were matched to at least one protein in another species (i.e., had at least one FO). </a:t>
            </a:r>
          </a:p>
          <a:p>
            <a:r>
              <a:rPr lang="en-US" dirty="0"/>
              <a:t>In contrast, sequence </a:t>
            </a:r>
            <a:r>
              <a:rPr lang="en-US" dirty="0" err="1"/>
              <a:t>orthology</a:t>
            </a:r>
            <a:r>
              <a:rPr lang="en-US" dirty="0"/>
              <a:t> maps only 38.5% of the proteins.</a:t>
            </a:r>
          </a:p>
        </p:txBody>
      </p:sp>
    </p:spTree>
    <p:extLst>
      <p:ext uri="{BB962C8B-B14F-4D97-AF65-F5344CB8AC3E}">
        <p14:creationId xmlns:p14="http://schemas.microsoft.com/office/powerpoint/2010/main" val="3692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of the </a:t>
            </a:r>
            <a:r>
              <a:rPr lang="en-US" dirty="0" err="1"/>
              <a:t>IsoRank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 have used a local and pairwise alignment approaches</a:t>
            </a:r>
          </a:p>
          <a:p>
            <a:r>
              <a:rPr lang="en-US" dirty="0"/>
              <a:t>Limit the possible node mappings between species and then bring in networks to do the alignment</a:t>
            </a:r>
          </a:p>
          <a:p>
            <a:pPr lvl="1"/>
            <a:r>
              <a:rPr lang="en-US" dirty="0"/>
              <a:t>“..Lacks the flexibility of producing node-pairings that diverge from sequence-only predictions.”</a:t>
            </a:r>
          </a:p>
        </p:txBody>
      </p:sp>
    </p:spTree>
    <p:extLst>
      <p:ext uri="{BB962C8B-B14F-4D97-AF65-F5344CB8AC3E}">
        <p14:creationId xmlns:p14="http://schemas.microsoft.com/office/powerpoint/2010/main" val="300259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656C-7D47-F94A-BB1C-A3F2D9F8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functional orthologs?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001A-F8F1-5843-AAF3-59D15CD7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 functional coherence measure</a:t>
            </a:r>
          </a:p>
          <a:p>
            <a:pPr lvl="1"/>
            <a:r>
              <a:rPr lang="en-US" dirty="0"/>
              <a:t>Obtain sets of orthologous proteins (each set is made up of proteins from different species) and select sets with the majority(80%)  of the proteins with a GO annotation </a:t>
            </a:r>
          </a:p>
          <a:p>
            <a:pPr lvl="1"/>
            <a:r>
              <a:rPr lang="en-US" dirty="0"/>
              <a:t>For each such set P, </a:t>
            </a:r>
          </a:p>
          <a:p>
            <a:pPr lvl="2"/>
            <a:r>
              <a:rPr lang="en-US" dirty="0"/>
              <a:t>Collect all GO terms associated with the proteins in P.</a:t>
            </a:r>
          </a:p>
          <a:p>
            <a:pPr lvl="2"/>
            <a:r>
              <a:rPr lang="en-US" dirty="0"/>
              <a:t>Compute a similarity between each pair of GO terms based on the similarity of the gene content of each term (this is the Jaccard coefficient of the annotated proteins)</a:t>
            </a:r>
          </a:p>
          <a:p>
            <a:pPr lvl="2"/>
            <a:r>
              <a:rPr lang="en-US" dirty="0"/>
              <a:t>Take a median of all pairs of similarity</a:t>
            </a:r>
          </a:p>
          <a:p>
            <a:pPr lvl="1"/>
            <a:r>
              <a:rPr lang="en-US" dirty="0"/>
              <a:t>Functional coherence for the input ortholog list is the mean of the coherence per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9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6951-3C78-D14B-80F2-01DAFB29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orthologs from </a:t>
            </a:r>
            <a:r>
              <a:rPr lang="en-US" dirty="0" err="1"/>
              <a:t>IsoRank</a:t>
            </a:r>
            <a:r>
              <a:rPr lang="en-US" dirty="0"/>
              <a:t> are comparable to sequence based </a:t>
            </a:r>
            <a:r>
              <a:rPr lang="en-US" dirty="0" err="1"/>
              <a:t>orthology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2533-2D41-0C42-82BB-0D6E4F08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coherence for </a:t>
            </a:r>
            <a:r>
              <a:rPr lang="en-US" dirty="0" err="1"/>
              <a:t>IsoRank</a:t>
            </a:r>
            <a:r>
              <a:rPr lang="en-US" dirty="0"/>
              <a:t>: 0.22</a:t>
            </a:r>
          </a:p>
          <a:p>
            <a:r>
              <a:rPr lang="en-US" dirty="0"/>
              <a:t>Functional coherence for </a:t>
            </a:r>
            <a:r>
              <a:rPr lang="en-US" dirty="0" err="1"/>
              <a:t>Homologene</a:t>
            </a:r>
            <a:r>
              <a:rPr lang="en-US" dirty="0"/>
              <a:t>: 0.223</a:t>
            </a:r>
          </a:p>
          <a:p>
            <a:r>
              <a:rPr lang="en-US" dirty="0"/>
              <a:t>Functional coherence for </a:t>
            </a:r>
            <a:r>
              <a:rPr lang="en-US" dirty="0" err="1"/>
              <a:t>InParanoid</a:t>
            </a:r>
            <a:r>
              <a:rPr lang="en-US" dirty="0"/>
              <a:t>: 0.206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0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IsoRank</a:t>
            </a:r>
            <a:r>
              <a:rPr lang="en-US" dirty="0"/>
              <a:t> is a global alignment algorithm</a:t>
            </a:r>
          </a:p>
          <a:p>
            <a:r>
              <a:rPr lang="en-US" dirty="0"/>
              <a:t>How does it differ from PATHBLAST?</a:t>
            </a:r>
          </a:p>
          <a:p>
            <a:pPr lvl="1"/>
            <a:r>
              <a:rPr lang="en-US" dirty="0"/>
              <a:t>Identifies different types of </a:t>
            </a:r>
            <a:r>
              <a:rPr lang="en-US" dirty="0" err="1"/>
              <a:t>subnetworks</a:t>
            </a:r>
            <a:endParaRPr lang="en-US" dirty="0"/>
          </a:p>
          <a:p>
            <a:pPr lvl="1"/>
            <a:r>
              <a:rPr lang="en-US" dirty="0"/>
              <a:t>Uses a global alignment</a:t>
            </a:r>
          </a:p>
          <a:p>
            <a:pPr lvl="1"/>
            <a:r>
              <a:rPr lang="en-US" dirty="0"/>
              <a:t>Applicable to multiple networks</a:t>
            </a:r>
          </a:p>
          <a:p>
            <a:r>
              <a:rPr lang="en-US" dirty="0"/>
              <a:t>How is it similar </a:t>
            </a:r>
            <a:r>
              <a:rPr lang="en-US" dirty="0" err="1"/>
              <a:t>Sharan</a:t>
            </a:r>
            <a:r>
              <a:rPr lang="en-US" dirty="0"/>
              <a:t> 2004?</a:t>
            </a:r>
          </a:p>
          <a:p>
            <a:pPr lvl="1"/>
            <a:r>
              <a:rPr lang="en-US" dirty="0"/>
              <a:t>Search and score of subnetworks is done similarly </a:t>
            </a:r>
          </a:p>
        </p:txBody>
      </p:sp>
    </p:spTree>
    <p:extLst>
      <p:ext uri="{BB962C8B-B14F-4D97-AF65-F5344CB8AC3E}">
        <p14:creationId xmlns:p14="http://schemas.microsoft.com/office/powerpoint/2010/main" val="92783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IsoRank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algorithm for inferring the </a:t>
            </a:r>
            <a:r>
              <a:rPr lang="en-US" u="sng" dirty="0"/>
              <a:t>global alignment</a:t>
            </a:r>
            <a:r>
              <a:rPr lang="en-US" dirty="0"/>
              <a:t> of </a:t>
            </a:r>
            <a:r>
              <a:rPr lang="en-US" u="sng" dirty="0"/>
              <a:t>more than two</a:t>
            </a:r>
            <a:r>
              <a:rPr lang="en-US" dirty="0"/>
              <a:t> networks</a:t>
            </a:r>
          </a:p>
          <a:p>
            <a:r>
              <a:rPr lang="en-US" dirty="0"/>
              <a:t>Unlike existing algorithms which use sequence similarity first to define the mapping, </a:t>
            </a:r>
            <a:r>
              <a:rPr lang="en-US" dirty="0" err="1"/>
              <a:t>IsoRank</a:t>
            </a:r>
            <a:r>
              <a:rPr lang="en-US" dirty="0"/>
              <a:t> simultaneously uses both the network and the sequence similarity to define node mappings</a:t>
            </a:r>
          </a:p>
          <a:p>
            <a:r>
              <a:rPr lang="en-US" dirty="0"/>
              <a:t>Key intuition: a protein in one network is a good match to a protein in another network if it is similar in sequence and its network neighborhood</a:t>
            </a:r>
          </a:p>
          <a:p>
            <a:r>
              <a:rPr lang="en-US" dirty="0"/>
              <a:t>Such proteins are said to be “functionally similar” to each other across species</a:t>
            </a:r>
          </a:p>
          <a:p>
            <a:r>
              <a:rPr lang="en-US" dirty="0"/>
              <a:t>The </a:t>
            </a:r>
            <a:r>
              <a:rPr lang="en-US" dirty="0" err="1"/>
              <a:t>IsoRank</a:t>
            </a:r>
            <a:r>
              <a:rPr lang="en-US" dirty="0"/>
              <a:t> algorithm uses eigenvalue problem to estimate the functional similarity score</a:t>
            </a:r>
          </a:p>
        </p:txBody>
      </p:sp>
    </p:spTree>
    <p:extLst>
      <p:ext uri="{BB962C8B-B14F-4D97-AF65-F5344CB8AC3E}">
        <p14:creationId xmlns:p14="http://schemas.microsoft.com/office/powerpoint/2010/main" val="294609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i="1" dirty="0">
                <a:latin typeface="Times"/>
                <a:cs typeface="Times"/>
              </a:rPr>
              <a:t>=(</a:t>
            </a:r>
            <a:r>
              <a:rPr lang="en-US" i="1" dirty="0" err="1">
                <a:latin typeface="Times"/>
                <a:cs typeface="Times"/>
              </a:rPr>
              <a:t>V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i="1" dirty="0" err="1">
                <a:latin typeface="Times"/>
                <a:cs typeface="Times"/>
              </a:rPr>
              <a:t>,E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is a graph of 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 err="1">
                <a:latin typeface="Times"/>
                <a:cs typeface="Times"/>
              </a:rPr>
              <a:t>V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dirty="0"/>
              <a:t>vertices and 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 err="1">
                <a:latin typeface="Times"/>
                <a:cs typeface="Times"/>
              </a:rPr>
              <a:t>E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dirty="0"/>
              <a:t> edges for species </a:t>
            </a:r>
            <a:r>
              <a:rPr lang="en-US" i="1" dirty="0">
                <a:latin typeface="Times"/>
                <a:cs typeface="Times"/>
              </a:rPr>
              <a:t>k</a:t>
            </a:r>
            <a:r>
              <a:rPr lang="en-US" dirty="0"/>
              <a:t>. </a:t>
            </a:r>
          </a:p>
          <a:p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dirty="0"/>
              <a:t> corresponds to a protein-protein interaction (PPI) network for a species </a:t>
            </a:r>
            <a:r>
              <a:rPr lang="en-US" i="1" dirty="0">
                <a:latin typeface="Times"/>
                <a:cs typeface="Times"/>
              </a:rPr>
              <a:t>k</a:t>
            </a:r>
          </a:p>
          <a:p>
            <a:r>
              <a:rPr lang="en-US" dirty="0"/>
              <a:t>Edges can be weighted : </a:t>
            </a:r>
            <a:r>
              <a:rPr lang="en-US" i="1" dirty="0">
                <a:latin typeface="Times"/>
                <a:cs typeface="Times"/>
              </a:rPr>
              <a:t>w(e)</a:t>
            </a:r>
            <a:r>
              <a:rPr lang="en-US" dirty="0"/>
              <a:t>  denotes weight of an edge </a:t>
            </a:r>
            <a:r>
              <a:rPr lang="en-US" i="1" dirty="0">
                <a:latin typeface="Times"/>
                <a:cs typeface="Times"/>
              </a:rPr>
              <a:t>e</a:t>
            </a:r>
          </a:p>
          <a:p>
            <a:r>
              <a:rPr lang="en-US" dirty="0"/>
              <a:t>For a node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in </a:t>
            </a:r>
            <a:r>
              <a:rPr lang="en-US" i="1" dirty="0" err="1">
                <a:latin typeface="Times"/>
                <a:cs typeface="Times"/>
              </a:rPr>
              <a:t>V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r>
              <a:rPr lang="en-US" dirty="0"/>
              <a:t>, </a:t>
            </a:r>
            <a:r>
              <a:rPr lang="en-US" i="1" dirty="0">
                <a:latin typeface="Times"/>
                <a:cs typeface="Times"/>
              </a:rPr>
              <a:t>N(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denotes the neighbors of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in </a:t>
            </a:r>
            <a:r>
              <a:rPr lang="en-US" i="1" dirty="0" err="1">
                <a:latin typeface="Times"/>
                <a:cs typeface="Times"/>
              </a:rPr>
              <a:t>G</a:t>
            </a:r>
            <a:r>
              <a:rPr lang="en-US" i="1" baseline="-25000" dirty="0" err="1">
                <a:latin typeface="Times"/>
                <a:cs typeface="Times"/>
              </a:rPr>
              <a:t>k</a:t>
            </a:r>
            <a:endParaRPr lang="en-US" i="1" dirty="0"/>
          </a:p>
          <a:p>
            <a:r>
              <a:rPr lang="en-US" dirty="0"/>
              <a:t>For two graphs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is a 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|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dirty="0"/>
              <a:t>by |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dirty="0"/>
              <a:t>matrix where each entry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specifies the functional similarity score of protein node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 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node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 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49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steps </a:t>
            </a:r>
            <a:r>
              <a:rPr lang="en-US" dirty="0" err="1"/>
              <a:t>IsoRank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the functional similarity score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that is based on network and sequence similarity for all pairs of networks</a:t>
            </a:r>
            <a:endParaRPr lang="en-US" i="1" baseline="-25000" dirty="0"/>
          </a:p>
          <a:p>
            <a:r>
              <a:rPr lang="en-US" dirty="0"/>
              <a:t>Use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to define node mappings and to identify </a:t>
            </a:r>
            <a:r>
              <a:rPr lang="en-US" dirty="0" err="1"/>
              <a:t>subgraphs</a:t>
            </a:r>
            <a:r>
              <a:rPr lang="en-US" dirty="0"/>
              <a:t> that represents the conserved parts of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1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Global Network Alignment with </a:t>
            </a:r>
            <a:r>
              <a:rPr lang="en-US" dirty="0" err="1"/>
              <a:t>IsoRank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first consider the simple case of aligning two graphs,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  <a:p>
            <a:r>
              <a:rPr lang="en-US" dirty="0" err="1"/>
              <a:t>IsoRank</a:t>
            </a:r>
            <a:r>
              <a:rPr lang="en-US" dirty="0"/>
              <a:t> has two steps</a:t>
            </a:r>
          </a:p>
          <a:p>
            <a:pPr lvl="1"/>
            <a:r>
              <a:rPr lang="en-US" dirty="0"/>
              <a:t>Estimate the functional similarity score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that is based on network and sequence similarity of proteins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i="1" dirty="0"/>
              <a:t> in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i="1" dirty="0"/>
              <a:t> </a:t>
            </a:r>
            <a:r>
              <a:rPr lang="en-US" dirty="0"/>
              <a:t>in</a:t>
            </a:r>
            <a:r>
              <a:rPr lang="en-US" i="1" dirty="0"/>
              <a:t>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  <a:p>
            <a:pPr lvl="1"/>
            <a:r>
              <a:rPr lang="en-US" dirty="0"/>
              <a:t>Use </a:t>
            </a:r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/>
              <a:t> to define node mappings and to identify </a:t>
            </a:r>
            <a:r>
              <a:rPr lang="en-US" dirty="0" err="1"/>
              <a:t>subgraphs</a:t>
            </a:r>
            <a:r>
              <a:rPr lang="en-US" dirty="0"/>
              <a:t> that represents the conserved parts of the network</a:t>
            </a:r>
          </a:p>
          <a:p>
            <a:pPr lvl="2"/>
            <a:r>
              <a:rPr lang="en-US" dirty="0"/>
              <a:t>This uses a greedy approach that starts with a seed from a bi-partite graph and grows it until no more edges can be added</a:t>
            </a:r>
          </a:p>
        </p:txBody>
      </p:sp>
    </p:spTree>
    <p:extLst>
      <p:ext uri="{BB962C8B-B14F-4D97-AF65-F5344CB8AC3E}">
        <p14:creationId xmlns:p14="http://schemas.microsoft.com/office/powerpoint/2010/main" val="173706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functional similarity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first consider the simple case of estimating this from the networks alone</a:t>
            </a:r>
          </a:p>
          <a:p>
            <a:r>
              <a:rPr lang="en-US" dirty="0"/>
              <a:t>Assume the networks are </a:t>
            </a:r>
            <a:r>
              <a:rPr lang="en-US" dirty="0" err="1"/>
              <a:t>unweighted</a:t>
            </a:r>
            <a:endParaRPr lang="en-US" dirty="0"/>
          </a:p>
          <a:p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is computed for every pair of nodes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 where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is in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 in </a:t>
            </a:r>
            <a:r>
              <a:rPr lang="en-US" i="1" dirty="0">
                <a:latin typeface="Times"/>
                <a:cs typeface="Times"/>
              </a:rPr>
              <a:t>V</a:t>
            </a:r>
            <a:r>
              <a:rPr lang="en-US" i="1" baseline="-25000" dirty="0">
                <a:latin typeface="Times"/>
                <a:cs typeface="Times"/>
              </a:rPr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should capture a similarity based on </a:t>
            </a:r>
            <a:r>
              <a:rPr lang="en-US" i="1" dirty="0" err="1">
                <a:latin typeface="Times"/>
                <a:cs typeface="Times"/>
              </a:rPr>
              <a:t>i</a:t>
            </a:r>
            <a:r>
              <a:rPr lang="en-US" dirty="0"/>
              <a:t>  and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/>
              <a:t>’s neighborhoods 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r>
              <a:rPr lang="en-US" dirty="0"/>
              <a:t> respectively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15" y="3399880"/>
            <a:ext cx="6648450" cy="1168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1551" y="4692014"/>
            <a:ext cx="160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Neighbors of </a:t>
            </a:r>
            <a:r>
              <a:rPr lang="en-US" i="1" dirty="0" err="1">
                <a:latin typeface="Times"/>
                <a:cs typeface="Times"/>
              </a:rPr>
              <a:t>i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9934" y="4503316"/>
            <a:ext cx="264596" cy="2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7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the functional similarity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baseline="-25000" dirty="0"/>
              <a:t> </a:t>
            </a:r>
            <a:r>
              <a:rPr lang="en-US" dirty="0"/>
              <a:t>for 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w(</a:t>
            </a:r>
            <a:r>
              <a:rPr lang="en-US" i="1" dirty="0" err="1">
                <a:latin typeface="Times"/>
                <a:cs typeface="Times"/>
              </a:rPr>
              <a:t>i,u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denote the weight of edge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i,u</a:t>
            </a:r>
            <a:r>
              <a:rPr lang="en-US" i="1" dirty="0">
                <a:latin typeface="Times"/>
                <a:cs typeface="Times"/>
              </a:rPr>
              <a:t>) </a:t>
            </a:r>
            <a:r>
              <a:rPr lang="en-US" dirty="0"/>
              <a:t>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1,</a:t>
            </a:r>
            <a:r>
              <a:rPr lang="en-US" i="1" dirty="0">
                <a:latin typeface="Times"/>
                <a:cs typeface="Times"/>
              </a:rPr>
              <a:t> 0≤w(</a:t>
            </a:r>
            <a:r>
              <a:rPr lang="en-US" i="1" dirty="0" err="1">
                <a:latin typeface="Times"/>
                <a:cs typeface="Times"/>
              </a:rPr>
              <a:t>i,u</a:t>
            </a:r>
            <a:r>
              <a:rPr lang="en-US" i="1" dirty="0">
                <a:latin typeface="Times"/>
                <a:cs typeface="Times"/>
              </a:rPr>
              <a:t>) ≤1</a:t>
            </a:r>
            <a:endParaRPr lang="en-US" i="1" baseline="-25000" dirty="0">
              <a:latin typeface="Times"/>
              <a:cs typeface="Times"/>
            </a:endParaRPr>
          </a:p>
          <a:p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w(</a:t>
            </a:r>
            <a:r>
              <a:rPr lang="en-US" i="1" dirty="0" err="1">
                <a:latin typeface="Times"/>
                <a:cs typeface="Times"/>
              </a:rPr>
              <a:t>j,v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denote the weight of edge </a:t>
            </a:r>
            <a:r>
              <a:rPr lang="en-US" i="1" dirty="0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j,v</a:t>
            </a:r>
            <a:r>
              <a:rPr lang="en-US" i="1" dirty="0">
                <a:latin typeface="Times"/>
                <a:cs typeface="Times"/>
              </a:rPr>
              <a:t>)</a:t>
            </a:r>
            <a:r>
              <a:rPr lang="en-US" dirty="0"/>
              <a:t> in </a:t>
            </a:r>
            <a:r>
              <a:rPr lang="en-US" i="1" dirty="0">
                <a:latin typeface="Times"/>
                <a:cs typeface="Times"/>
              </a:rPr>
              <a:t>G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endParaRPr lang="en-US" baseline="-25000" dirty="0"/>
          </a:p>
          <a:p>
            <a:r>
              <a:rPr lang="en-US" dirty="0"/>
              <a:t>Here 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Times"/>
                <a:cs typeface="Times"/>
              </a:rPr>
              <a:t>ij</a:t>
            </a:r>
            <a:r>
              <a:rPr lang="en-US" dirty="0"/>
              <a:t> is defined as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4247"/>
            <a:ext cx="7912100" cy="929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586" y="5032676"/>
            <a:ext cx="61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of the size of the neighborhood, we use a weighted sum over all nodes in the neighborhood of u </a:t>
            </a:r>
          </a:p>
        </p:txBody>
      </p:sp>
    </p:spTree>
    <p:extLst>
      <p:ext uri="{BB962C8B-B14F-4D97-AF65-F5344CB8AC3E}">
        <p14:creationId xmlns:p14="http://schemas.microsoft.com/office/powerpoint/2010/main" val="110441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13776</TotalTime>
  <Words>2110</Words>
  <Application>Microsoft Macintosh PowerPoint</Application>
  <PresentationFormat>On-screen Show (4:3)</PresentationFormat>
  <Paragraphs>430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</vt:lpstr>
      <vt:lpstr>Office Theme</vt:lpstr>
      <vt:lpstr>Spectral methods for Global Network Alignment</vt:lpstr>
      <vt:lpstr>Global Network Alignment stated formally</vt:lpstr>
      <vt:lpstr>Motivation of the IsoRank algorithm</vt:lpstr>
      <vt:lpstr>IsoRank overview</vt:lpstr>
      <vt:lpstr>Notation</vt:lpstr>
      <vt:lpstr>Two Key steps IsoRank algorithm</vt:lpstr>
      <vt:lpstr>Pairwise Global Network Alignment with IsoRank</vt:lpstr>
      <vt:lpstr>Defining the functional similarity Rij</vt:lpstr>
      <vt:lpstr>Defining the functional similarity Rij for weighted graphs</vt:lpstr>
      <vt:lpstr>Computing Rij with two 5 node networks</vt:lpstr>
      <vt:lpstr>Computing Rij with two 5 node networks</vt:lpstr>
      <vt:lpstr>Similarly for the other node pairs</vt:lpstr>
      <vt:lpstr>Rewriting R in matrix form</vt:lpstr>
      <vt:lpstr>R is the eigen vector of a specific matrix</vt:lpstr>
      <vt:lpstr>R is the eigen vector of A</vt:lpstr>
      <vt:lpstr>Rbb’ from the matrix form</vt:lpstr>
      <vt:lpstr>Estimating R</vt:lpstr>
      <vt:lpstr>Adding sequence similarity to R</vt:lpstr>
      <vt:lpstr>Multiple GNA</vt:lpstr>
      <vt:lpstr>Two Key steps IsoRank algorithm</vt:lpstr>
      <vt:lpstr>Extracting the aligned parts</vt:lpstr>
      <vt:lpstr>Many to many mapping</vt:lpstr>
      <vt:lpstr>Greedy algorithm for finding aligned parts</vt:lpstr>
      <vt:lpstr>Greedy algorithm to find many-many node mappings</vt:lpstr>
      <vt:lpstr>Results</vt:lpstr>
      <vt:lpstr>Alignment results of five PPI networks</vt:lpstr>
      <vt:lpstr>IsoRank framework is robust to noisy data</vt:lpstr>
      <vt:lpstr>Yeast-fly GNA exhibit subgraphs of different topologies</vt:lpstr>
      <vt:lpstr>IsoRank predictions of functional orthology</vt:lpstr>
      <vt:lpstr>How good are functional orthologs?</vt:lpstr>
      <vt:lpstr>Functional orthologs from IsoRank are comparable to sequence based orthology</vt:lpstr>
      <vt:lpstr>Summary</vt:lpstr>
    </vt:vector>
  </TitlesOfParts>
  <Company>unm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Expression-based network inference</dc:title>
  <dc:creator>Sushmita Roy</dc:creator>
  <cp:lastModifiedBy>SUSHMITA ROY</cp:lastModifiedBy>
  <cp:revision>420</cp:revision>
  <dcterms:created xsi:type="dcterms:W3CDTF">2015-09-08T01:11:46Z</dcterms:created>
  <dcterms:modified xsi:type="dcterms:W3CDTF">2018-11-13T18:13:22Z</dcterms:modified>
</cp:coreProperties>
</file>