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312" r:id="rId3"/>
    <p:sldId id="333" r:id="rId4"/>
    <p:sldId id="299" r:id="rId5"/>
    <p:sldId id="300" r:id="rId6"/>
    <p:sldId id="331" r:id="rId7"/>
    <p:sldId id="334" r:id="rId8"/>
    <p:sldId id="261" r:id="rId9"/>
    <p:sldId id="279" r:id="rId10"/>
    <p:sldId id="292" r:id="rId11"/>
    <p:sldId id="317" r:id="rId12"/>
    <p:sldId id="329" r:id="rId13"/>
    <p:sldId id="262" r:id="rId14"/>
    <p:sldId id="263" r:id="rId15"/>
    <p:sldId id="328" r:id="rId16"/>
    <p:sldId id="307" r:id="rId17"/>
    <p:sldId id="308" r:id="rId18"/>
    <p:sldId id="309" r:id="rId19"/>
    <p:sldId id="310" r:id="rId20"/>
    <p:sldId id="311" r:id="rId21"/>
    <p:sldId id="264" r:id="rId22"/>
    <p:sldId id="265" r:id="rId23"/>
    <p:sldId id="322" r:id="rId24"/>
    <p:sldId id="325" r:id="rId25"/>
    <p:sldId id="266" r:id="rId26"/>
    <p:sldId id="285" r:id="rId27"/>
    <p:sldId id="291" r:id="rId28"/>
    <p:sldId id="267" r:id="rId29"/>
    <p:sldId id="288" r:id="rId30"/>
    <p:sldId id="268" r:id="rId31"/>
    <p:sldId id="269" r:id="rId32"/>
    <p:sldId id="332" r:id="rId33"/>
    <p:sldId id="330" r:id="rId34"/>
    <p:sldId id="271" r:id="rId35"/>
    <p:sldId id="272" r:id="rId36"/>
    <p:sldId id="273" r:id="rId37"/>
    <p:sldId id="327" r:id="rId38"/>
    <p:sldId id="326" r:id="rId39"/>
    <p:sldId id="274" r:id="rId40"/>
    <p:sldId id="324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02" autoAdjust="0"/>
    <p:restoredTop sz="73853" autoAdjust="0"/>
  </p:normalViewPr>
  <p:slideViewPr>
    <p:cSldViewPr snapToGrid="0" snapToObjects="1">
      <p:cViewPr varScale="1">
        <p:scale>
          <a:sx n="90" d="100"/>
          <a:sy n="90" d="100"/>
        </p:scale>
        <p:origin x="40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D2C70-86B6-554D-BDC3-2D16578338D1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5A042C-8878-594C-AB4F-0C652F29F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50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motivation</a:t>
            </a:r>
            <a:r>
              <a:rPr lang="en-US" baseline="0" dirty="0"/>
              <a:t> for this was that Bayesian networks from observational data can really only capture </a:t>
            </a:r>
            <a:r>
              <a:rPr lang="en-US" baseline="0" dirty="0" err="1"/>
              <a:t>correlational</a:t>
            </a:r>
            <a:r>
              <a:rPr lang="en-US" baseline="0" dirty="0"/>
              <a:t> or predictive relationships. If we show a Bayesian network between A,B-&gt;C, we can conclude that A,B are predictive of C. Whereas we might wonder why C is not predictive of A.</a:t>
            </a:r>
          </a:p>
          <a:p>
            <a:r>
              <a:rPr lang="en-US" baseline="0" dirty="0"/>
              <a:t>Often times this causal information is confused with predictive dependencies.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A9F97-B148-7443-94A2-32CCEBDB5D8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(9/15/15 12:12) -----</a:t>
            </a:r>
          </a:p>
          <a:p>
            <a:r>
              <a:rPr lang="en-US"/>
              <a:t>Is learning easier or harder here?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00534-57F2-4641-9557-F38E84B820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3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A042C-8878-594C-AB4F-0C652F29F46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86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</a:t>
            </a:r>
            <a:r>
              <a:rPr lang="en-US" baseline="0" dirty="0"/>
              <a:t> is used to control to what extent we want the solution to be close to the prior </a:t>
            </a:r>
            <a:r>
              <a:rPr lang="en-US" baseline="0" dirty="0" err="1"/>
              <a:t>vs</a:t>
            </a:r>
            <a:r>
              <a:rPr lang="en-US" baseline="0" dirty="0"/>
              <a:t> the OLS solution. When g is large we will allow the OLS solution to dominate.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00534-57F2-4641-9557-F38E84B8207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10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Fig. 2. Effect of weight parameter on performance. We use all GSIs as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set of PKIs, and evaluate performance (in terms of AUPR) against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set of GSIs. We evaluate this performance for a variety of choices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weight parameter for both methods.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BBSR as expected keeps looking better. For MEN, there is sweet spot. Why is this expected for BBSR and why is it OK in MEN to have sweet spot?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A042C-8878-594C-AB4F-0C652F29F46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84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Rank inferred edges based on confidence and get the high confidence edges and the low confidence edges of the prior. The high confidence edges have a strong support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A042C-8878-594C-AB4F-0C652F29F46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05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A042C-8878-594C-AB4F-0C652F29F46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64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 prior methods have an </a:t>
            </a:r>
            <a:r>
              <a:rPr lang="en-US" dirty="0" err="1"/>
              <a:t>aupr</a:t>
            </a:r>
            <a:r>
              <a:rPr lang="en-US" dirty="0"/>
              <a:t> that does not change. BBSR and</a:t>
            </a:r>
            <a:r>
              <a:rPr lang="en-US" baseline="0" dirty="0"/>
              <a:t> MEN have a slightly higher performance even without priors. Note, the weight in MEN helps to reduce the penalty. The smaller the theta the the more you will squeeze to 0 and therefore less penalty  High weight-&gt; less sparse results in worse performance. Less constraint structures are more susceptible to noisy priors.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00534-57F2-4641-9557-F38E84B8207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01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4A627-6616-4C4B-8840-B8EB6DD43166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DE530-CD4E-5240-B226-FC35056DD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76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4A627-6616-4C4B-8840-B8EB6DD43166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DE530-CD4E-5240-B226-FC35056DD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29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4A627-6616-4C4B-8840-B8EB6DD43166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DE530-CD4E-5240-B226-FC35056DD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38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4A627-6616-4C4B-8840-B8EB6DD43166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DE530-CD4E-5240-B226-FC35056DD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33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4A627-6616-4C4B-8840-B8EB6DD43166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DE530-CD4E-5240-B226-FC35056DD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85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4A627-6616-4C4B-8840-B8EB6DD43166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DE530-CD4E-5240-B226-FC35056DD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15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4A627-6616-4C4B-8840-B8EB6DD43166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DE530-CD4E-5240-B226-FC35056DD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84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4A627-6616-4C4B-8840-B8EB6DD43166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DE530-CD4E-5240-B226-FC35056DD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60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4A627-6616-4C4B-8840-B8EB6DD43166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DE530-CD4E-5240-B226-FC35056DD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5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4A627-6616-4C4B-8840-B8EB6DD43166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DE530-CD4E-5240-B226-FC35056DD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26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4A627-6616-4C4B-8840-B8EB6DD43166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DE530-CD4E-5240-B226-FC35056DD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366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4A627-6616-4C4B-8840-B8EB6DD43166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DE530-CD4E-5240-B226-FC35056DD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1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netbiocourse.discovery.wisc.edu" TargetMode="External"/><Relationship Id="rId2" Type="http://schemas.openxmlformats.org/officeDocument/2006/relationships/hyperlink" Target="mailto:sroy@biostat.wisc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Priors in Dependency network learning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Sushmita Roy</a:t>
            </a:r>
          </a:p>
          <a:p>
            <a:r>
              <a:rPr lang="en-US" dirty="0">
                <a:solidFill>
                  <a:schemeClr val="tx1"/>
                </a:solidFill>
                <a:hlinkClick r:id="rId2"/>
              </a:rPr>
              <a:t>sroy@biostat.wisc.edu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Computational Network Biology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Biostatistics &amp; Medical Informatics 826</a:t>
            </a:r>
          </a:p>
          <a:p>
            <a:r>
              <a:rPr lang="en-US" dirty="0">
                <a:solidFill>
                  <a:schemeClr val="tx1"/>
                </a:solidFill>
                <a:hlinkClick r:id="rId3"/>
              </a:rPr>
              <a:t>https://compnetbiocourse.discovery.wisc.edu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37526" y="5739884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 11</a:t>
            </a:r>
            <a:r>
              <a:rPr lang="en-US" baseline="30000" dirty="0"/>
              <a:t>th</a:t>
            </a:r>
            <a:r>
              <a:rPr lang="en-US" dirty="0"/>
              <a:t>  2018</a:t>
            </a:r>
          </a:p>
        </p:txBody>
      </p:sp>
    </p:spTree>
    <p:extLst>
      <p:ext uri="{BB962C8B-B14F-4D97-AF65-F5344CB8AC3E}">
        <p14:creationId xmlns:p14="http://schemas.microsoft.com/office/powerpoint/2010/main" val="161119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 regularized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regularized regression framework can be generally described as follows: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98" y="3012930"/>
            <a:ext cx="6010636" cy="9192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9152" y="3911733"/>
            <a:ext cx="2751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Depending upon </a:t>
            </a:r>
            <a:r>
              <a:rPr lang="en-US" i="1" dirty="0"/>
              <a:t>f</a:t>
            </a:r>
            <a:r>
              <a:rPr lang="en-US" dirty="0"/>
              <a:t> we may have different types of regularized regression frameworks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05291" y="2672030"/>
            <a:ext cx="203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Regularization term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285375" y="3041362"/>
            <a:ext cx="360168" cy="3569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615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Regularized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          takes the form of some norm of</a:t>
            </a:r>
          </a:p>
          <a:p>
            <a:r>
              <a:rPr lang="en-US" dirty="0"/>
              <a:t>L1 norm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L2 norm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Elastic net (Zou &amp; Hastie 2005)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47" y="1641552"/>
            <a:ext cx="850900" cy="4699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235" y="1692352"/>
            <a:ext cx="266700" cy="419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0CA120-4A3E-FE4D-81E2-92B06062F4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757" y="5895697"/>
            <a:ext cx="3962838" cy="8260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7F8346-4C0F-C34D-BCC6-D1C4BFD19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6637" y="2353801"/>
            <a:ext cx="2477038" cy="11465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5F907A-EBEA-7E42-9924-A2BC949322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3175" y="3953907"/>
            <a:ext cx="27305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22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24FBE-8447-7A49-867B-5FFE60249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Elastic net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BC6D6-006E-DB46-882B-CF910444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If there are correlated predictors, LASSO will arbitrarily decide between the two to include or exclude</a:t>
            </a:r>
          </a:p>
          <a:p>
            <a:r>
              <a:rPr lang="en-US" dirty="0"/>
              <a:t>Elastic net provides a tradeoff between ridge and LASSO.</a:t>
            </a:r>
          </a:p>
        </p:txBody>
      </p:sp>
    </p:spTree>
    <p:extLst>
      <p:ext uri="{BB962C8B-B14F-4D97-AF65-F5344CB8AC3E}">
        <p14:creationId xmlns:p14="http://schemas.microsoft.com/office/powerpoint/2010/main" val="3867957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Elastic net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Elastic net regression objective for the </a:t>
            </a:r>
            <a:r>
              <a:rPr lang="en-US" i="1" dirty="0" err="1">
                <a:latin typeface="Times" pitchFamily="2" charset="0"/>
              </a:rPr>
              <a:t>i</a:t>
            </a:r>
            <a:r>
              <a:rPr lang="en-US" sz="3200" i="1" baseline="30000" dirty="0" err="1">
                <a:latin typeface="Times" pitchFamily="2" charset="0"/>
              </a:rPr>
              <a:t>th</a:t>
            </a:r>
            <a:r>
              <a:rPr lang="en-US" dirty="0"/>
              <a:t> gene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Which can be equivalently written 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266" t="7428"/>
          <a:stretch/>
        </p:blipFill>
        <p:spPr>
          <a:xfrm>
            <a:off x="3371850" y="4172889"/>
            <a:ext cx="3711127" cy="12844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3169" y="4076738"/>
            <a:ext cx="1048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Minimize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3894" y="5047130"/>
            <a:ext cx="1129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Subject to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498" y="5457308"/>
            <a:ext cx="5343594" cy="8493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18625" y="6488668"/>
            <a:ext cx="2832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Estimate via cross validation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934807" y="6039923"/>
            <a:ext cx="0" cy="4905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16957" y="5240376"/>
            <a:ext cx="958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L1 norm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64807" y="5240376"/>
            <a:ext cx="958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L2 norm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CD017C-9E28-E643-BE32-AB92A08A4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" y="2353397"/>
            <a:ext cx="8496300" cy="92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86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Modified Elastic Net (MEN)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modification to Elastic net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175" y="2244725"/>
            <a:ext cx="5952860" cy="94615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3349625" y="2921000"/>
            <a:ext cx="0" cy="6826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84250" y="3639582"/>
            <a:ext cx="730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Set this &lt;1 so that if there is a prior edge between </a:t>
            </a:r>
            <a:r>
              <a:rPr lang="en-US" i="1" dirty="0" err="1">
                <a:latin typeface="Times"/>
                <a:cs typeface="Times"/>
              </a:rPr>
              <a:t>x</a:t>
            </a:r>
            <a:r>
              <a:rPr lang="en-US" i="1" baseline="-25000" dirty="0" err="1">
                <a:latin typeface="Times"/>
                <a:cs typeface="Times"/>
              </a:rPr>
              <a:t>p</a:t>
            </a:r>
            <a:r>
              <a:rPr lang="en-US" i="1" dirty="0">
                <a:latin typeface="Times"/>
                <a:cs typeface="Times"/>
              </a:rPr>
              <a:t>-&gt;</a:t>
            </a:r>
            <a:r>
              <a:rPr lang="en-US" i="1" dirty="0" err="1">
                <a:latin typeface="Times"/>
                <a:cs typeface="Times"/>
              </a:rPr>
              <a:t>y</a:t>
            </a:r>
            <a:r>
              <a:rPr lang="en-US" i="1" baseline="-25000" dirty="0" err="1">
                <a:latin typeface="Times"/>
                <a:cs typeface="Times"/>
              </a:rPr>
              <a:t>i</a:t>
            </a:r>
            <a:r>
              <a:rPr lang="en-US" dirty="0"/>
              <a:t>, the regression coefficient will be penalized less</a:t>
            </a:r>
          </a:p>
        </p:txBody>
      </p:sp>
    </p:spTree>
    <p:extLst>
      <p:ext uri="{BB962C8B-B14F-4D97-AF65-F5344CB8AC3E}">
        <p14:creationId xmlns:p14="http://schemas.microsoft.com/office/powerpoint/2010/main" val="239458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approaches to integrate prior graph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Modified Elastic Net (MEN)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Bayesian Best Subset Regression (BBSR)</a:t>
            </a:r>
          </a:p>
        </p:txBody>
      </p:sp>
    </p:spTree>
    <p:extLst>
      <p:ext uri="{BB962C8B-B14F-4D97-AF65-F5344CB8AC3E}">
        <p14:creationId xmlns:p14="http://schemas.microsoft.com/office/powerpoint/2010/main" val="1939328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Probabilistic interpretation for the one predictor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 our linear model for one predictor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Assume noise is distributed according a Gaussian with mean 0 and variance </a:t>
            </a:r>
            <a:r>
              <a:rPr lang="en-US" dirty="0" err="1"/>
              <a:t>σ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to estimate       from N </a:t>
            </a:r>
            <a:r>
              <a:rPr lang="en-US" dirty="0" err="1"/>
              <a:t>datapoints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Maximize likelihood of data given model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788" y="2135188"/>
            <a:ext cx="2692400" cy="431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93992" y="2589507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Noise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5045733" y="2582963"/>
            <a:ext cx="236202" cy="130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197" y="4221332"/>
            <a:ext cx="2793266" cy="438612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254" y="5128095"/>
            <a:ext cx="3937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33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Likelihood estimate of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Likelihood of data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191" y="698042"/>
            <a:ext cx="393700" cy="4318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896" y="2047781"/>
            <a:ext cx="3672991" cy="10755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0400" y="4396899"/>
            <a:ext cx="1113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Taking log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468" y="3220990"/>
            <a:ext cx="5474858" cy="1007526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2196" y="4614491"/>
            <a:ext cx="3832701" cy="835939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6928" y="5859098"/>
            <a:ext cx="1641968" cy="7056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6675" y="5589680"/>
            <a:ext cx="3138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Deriving </a:t>
            </a:r>
            <a:r>
              <a:rPr lang="en-US" dirty="0" err="1"/>
              <a:t>wrt</a:t>
            </a:r>
            <a:r>
              <a:rPr lang="en-US" dirty="0"/>
              <a:t> </a:t>
            </a:r>
            <a:r>
              <a:rPr lang="en-US" i="1" dirty="0">
                <a:latin typeface="Times"/>
                <a:cs typeface="Times"/>
              </a:rPr>
              <a:t>β</a:t>
            </a:r>
            <a:r>
              <a:rPr lang="en-US" i="1" baseline="-25000" dirty="0">
                <a:latin typeface="Times"/>
                <a:cs typeface="Times"/>
              </a:rPr>
              <a:t>1</a:t>
            </a:r>
            <a:r>
              <a:rPr lang="en-US" dirty="0"/>
              <a:t> and setting to 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45021" y="6085158"/>
            <a:ext cx="3698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Would get the same answer if minimizing RSS</a:t>
            </a:r>
          </a:p>
        </p:txBody>
      </p:sp>
    </p:spTree>
    <p:extLst>
      <p:ext uri="{BB962C8B-B14F-4D97-AF65-F5344CB8AC3E}">
        <p14:creationId xmlns:p14="http://schemas.microsoft.com/office/powerpoint/2010/main" val="2932596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Probabilistic interpretation in case of </a:t>
            </a:r>
            <a:r>
              <a:rPr lang="en-US" dirty="0" err="1"/>
              <a:t>p</a:t>
            </a:r>
            <a:r>
              <a:rPr lang="en-US" dirty="0"/>
              <a:t> inputs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 output Y is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Again can compute likelihood, maximize it to find</a:t>
            </a:r>
          </a:p>
          <a:p>
            <a:r>
              <a:rPr lang="en-US" dirty="0"/>
              <a:t>Again the ML estimate would be the same as we derived by minimizing the RSS 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990" y="2317317"/>
            <a:ext cx="2908300" cy="4826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941" y="3189288"/>
            <a:ext cx="2540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36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Bayesian framework to estimate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Instead of optimizing the likelihood, we put a prior on the parameters and optimize the posterior probability of the parameters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596" y="3675063"/>
            <a:ext cx="4572000" cy="469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8580" y="4414084"/>
            <a:ext cx="2456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Gaussian data likelihood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85012" y="4563859"/>
            <a:ext cx="1673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Parameter prior</a:t>
            </a:r>
          </a:p>
        </p:txBody>
      </p:sp>
      <p:cxnSp>
        <p:nvCxnSpPr>
          <p:cNvPr id="8" name="Straight Arrow Connector 7"/>
          <p:cNvCxnSpPr>
            <a:stCxn id="5" idx="0"/>
          </p:cNvCxnSpPr>
          <p:nvPr/>
        </p:nvCxnSpPr>
        <p:spPr>
          <a:xfrm rot="5400000" flipH="1" flipV="1">
            <a:off x="4607250" y="4094756"/>
            <a:ext cx="269121" cy="3695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6098911" y="4144964"/>
            <a:ext cx="543480" cy="4036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72330" y="5212848"/>
            <a:ext cx="3292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types of priors can we use?</a:t>
            </a:r>
          </a:p>
        </p:txBody>
      </p:sp>
    </p:spTree>
    <p:extLst>
      <p:ext uri="{BB962C8B-B14F-4D97-AF65-F5344CB8AC3E}">
        <p14:creationId xmlns:p14="http://schemas.microsoft.com/office/powerpoint/2010/main" val="2124982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for this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Incorporating priors in Dependency networks using linear regression</a:t>
            </a:r>
          </a:p>
          <a:p>
            <a:r>
              <a:rPr lang="en-US" dirty="0"/>
              <a:t>Incorporating priors in Dependency networks using tree models</a:t>
            </a:r>
          </a:p>
        </p:txBody>
      </p:sp>
    </p:spTree>
    <p:extLst>
      <p:ext uri="{BB962C8B-B14F-4D97-AF65-F5344CB8AC3E}">
        <p14:creationId xmlns:p14="http://schemas.microsoft.com/office/powerpoint/2010/main" val="74802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Priors on parameters in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47820"/>
          </a:xfrm>
        </p:spPr>
        <p:txBody>
          <a:bodyPr>
            <a:normAutofit/>
          </a:bodyPr>
          <a:lstStyle/>
          <a:p>
            <a:r>
              <a:rPr lang="en-US" dirty="0"/>
              <a:t>Gaussian prior</a:t>
            </a:r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Also called ridge regression</a:t>
            </a:r>
          </a:p>
          <a:p>
            <a:r>
              <a:rPr lang="en-US" dirty="0"/>
              <a:t>Laplace prior</a:t>
            </a:r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Also called Lasso regression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481" y="2054225"/>
            <a:ext cx="2335414" cy="364637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855" y="2396159"/>
            <a:ext cx="2800239" cy="738826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130" y="3816820"/>
            <a:ext cx="2887157" cy="327683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076" y="4178853"/>
            <a:ext cx="2846225" cy="73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7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Bayesian Best Subset Regression (BBSR)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Based on a Bayesian framework of model selection</a:t>
            </a:r>
          </a:p>
          <a:p>
            <a:pPr lvl="1"/>
            <a:r>
              <a:rPr lang="en-US" dirty="0"/>
              <a:t>Search among all subsets of regulators and pick the best one to minimize trade off between data fit and model complexity</a:t>
            </a:r>
          </a:p>
          <a:p>
            <a:r>
              <a:rPr lang="en-US" dirty="0"/>
              <a:t>Assume that the expression level </a:t>
            </a:r>
            <a:r>
              <a:rPr lang="en-US" i="1" dirty="0">
                <a:latin typeface="Times"/>
                <a:cs typeface="Times"/>
              </a:rPr>
              <a:t>y</a:t>
            </a:r>
            <a:r>
              <a:rPr lang="en-US" dirty="0"/>
              <a:t> is distributed according to a Gaussian distribution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Place a prior distribution on parameters, and incorporate prior knowledge of interactions in the parameters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387" y="3243747"/>
            <a:ext cx="6191574" cy="13308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5648" y="4447906"/>
            <a:ext cx="1884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Response variable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124094" y="4113888"/>
            <a:ext cx="123625" cy="3371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3726274" y="4125127"/>
            <a:ext cx="443244" cy="3259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66638" y="4447906"/>
            <a:ext cx="118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Regulators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47724" y="4205314"/>
            <a:ext cx="3503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Prior over parameters is a Gaussian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962634" y="6109751"/>
            <a:ext cx="0" cy="3259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15154" y="6379308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number between 0 and infinity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440582" y="6096148"/>
            <a:ext cx="1852111" cy="3395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72387" y="6318422"/>
            <a:ext cx="639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Prior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30" y="5605463"/>
            <a:ext cx="6235700" cy="5207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410" y="6366884"/>
            <a:ext cx="1609566" cy="38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50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BBSR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posterior distribution over the parameters is given as: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i="1" dirty="0">
                <a:latin typeface="Times"/>
                <a:cs typeface="Times"/>
              </a:rPr>
              <a:t>   </a:t>
            </a:r>
            <a:r>
              <a:rPr lang="en-US" sz="2800" dirty="0"/>
              <a:t>can be tuned to provide a trade-off between the prior  and the OLS solution</a:t>
            </a:r>
          </a:p>
          <a:p>
            <a:r>
              <a:rPr lang="en-US" sz="2800" dirty="0"/>
              <a:t>When     is larger, beta is closer to the OLS solution</a:t>
            </a:r>
          </a:p>
          <a:p>
            <a:r>
              <a:rPr lang="en-US" sz="2800" dirty="0"/>
              <a:t>When it is smaller, beta is closer to the prior</a:t>
            </a:r>
          </a:p>
          <a:p>
            <a:r>
              <a:rPr lang="en-US" dirty="0"/>
              <a:t>The prior is set to be a vector of all 0s</a:t>
            </a:r>
            <a:endParaRPr lang="en-US" sz="28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653" y="4677255"/>
            <a:ext cx="228600" cy="3048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57" y="3771686"/>
            <a:ext cx="228600" cy="30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BD9AAA-EAE6-DA40-B280-028989825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" y="2627578"/>
            <a:ext cx="8439150" cy="76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91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BBSR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Inferelator</a:t>
            </a:r>
            <a:r>
              <a:rPr lang="en-US" dirty="0"/>
              <a:t> uses a </a:t>
            </a:r>
            <a:r>
              <a:rPr lang="en-US" i="1" dirty="0">
                <a:latin typeface="Times"/>
                <a:cs typeface="Times"/>
              </a:rPr>
              <a:t>p</a:t>
            </a:r>
            <a:r>
              <a:rPr lang="en-US" dirty="0"/>
              <a:t>-dimensional vector  for </a:t>
            </a:r>
            <a:r>
              <a:rPr lang="en-US" i="1" dirty="0">
                <a:latin typeface="Times"/>
                <a:cs typeface="Times"/>
              </a:rPr>
              <a:t>p</a:t>
            </a:r>
            <a:r>
              <a:rPr lang="en-US" dirty="0"/>
              <a:t> predictors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99569" y="4070391"/>
            <a:ext cx="6862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Predictors with prior are set to </a:t>
            </a:r>
            <a:r>
              <a:rPr lang="en-US" i="1" dirty="0">
                <a:latin typeface="Times"/>
                <a:cs typeface="Times"/>
              </a:rPr>
              <a:t>g (</a:t>
            </a:r>
            <a:r>
              <a:rPr lang="en-US" dirty="0">
                <a:latin typeface="Calibri"/>
                <a:cs typeface="Calibri"/>
              </a:rPr>
              <a:t>push more towards the OLS solution</a:t>
            </a:r>
            <a:r>
              <a:rPr lang="en-US" i="1" dirty="0">
                <a:latin typeface="Times"/>
                <a:cs typeface="Times"/>
              </a:rPr>
              <a:t>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051852" y="3627683"/>
            <a:ext cx="455877" cy="3858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760116" y="3627683"/>
            <a:ext cx="916274" cy="4427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23" y="2904651"/>
            <a:ext cx="6570133" cy="91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87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BBSR model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final step in BBSR is to determine the best model out </a:t>
            </a:r>
            <a:r>
              <a:rPr lang="en-US" i="1" dirty="0">
                <a:latin typeface="Times"/>
                <a:cs typeface="Times"/>
              </a:rPr>
              <a:t>2</a:t>
            </a:r>
            <a:r>
              <a:rPr lang="en-US" i="1" baseline="30000" dirty="0">
                <a:latin typeface="Times"/>
                <a:cs typeface="Times"/>
              </a:rPr>
              <a:t>p</a:t>
            </a:r>
            <a:r>
              <a:rPr lang="en-US" dirty="0"/>
              <a:t> possible sets</a:t>
            </a:r>
          </a:p>
          <a:p>
            <a:r>
              <a:rPr lang="en-US" i="1" dirty="0">
                <a:latin typeface="Times"/>
                <a:cs typeface="Times"/>
              </a:rPr>
              <a:t>p</a:t>
            </a:r>
            <a:r>
              <a:rPr lang="en-US" dirty="0"/>
              <a:t> cannot be very high: the approach sets p to 10</a:t>
            </a:r>
          </a:p>
          <a:p>
            <a:r>
              <a:rPr lang="en-US" dirty="0"/>
              <a:t>The best model is the one that minimizes prediction error and has the lowest model complexity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996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Three datasets</a:t>
            </a:r>
          </a:p>
          <a:p>
            <a:pPr lvl="1"/>
            <a:r>
              <a:rPr lang="en-US" dirty="0"/>
              <a:t>DREAM4: In </a:t>
            </a:r>
            <a:r>
              <a:rPr lang="en-US" dirty="0" err="1"/>
              <a:t>silico</a:t>
            </a:r>
            <a:r>
              <a:rPr lang="en-US" dirty="0"/>
              <a:t> dataset with 100 nodes</a:t>
            </a:r>
          </a:p>
          <a:p>
            <a:pPr lvl="1"/>
            <a:r>
              <a:rPr lang="en-US" i="1" dirty="0"/>
              <a:t>E. coli</a:t>
            </a:r>
            <a:r>
              <a:rPr lang="en-US" dirty="0"/>
              <a:t> dataset from DREAM5</a:t>
            </a:r>
          </a:p>
          <a:p>
            <a:pPr lvl="1"/>
            <a:r>
              <a:rPr lang="en-US" i="1" dirty="0"/>
              <a:t>B. </a:t>
            </a:r>
            <a:r>
              <a:rPr lang="en-US" i="1" dirty="0" err="1"/>
              <a:t>subtilis</a:t>
            </a:r>
            <a:r>
              <a:rPr lang="en-US" dirty="0"/>
              <a:t> dataset</a:t>
            </a:r>
          </a:p>
          <a:p>
            <a:r>
              <a:rPr lang="en-US" dirty="0"/>
              <a:t>Evaluation based on AUPR</a:t>
            </a:r>
          </a:p>
          <a:p>
            <a:pPr lvl="1"/>
            <a:r>
              <a:rPr lang="en-US" dirty="0"/>
              <a:t>Ranking of edges obtained from a bootstrapping strategy</a:t>
            </a:r>
          </a:p>
          <a:p>
            <a:r>
              <a:rPr lang="en-US" dirty="0"/>
              <a:t>Questions asked</a:t>
            </a:r>
          </a:p>
          <a:p>
            <a:pPr lvl="1"/>
            <a:r>
              <a:rPr lang="en-US" dirty="0"/>
              <a:t>How does the prior parameter affect the performance?</a:t>
            </a:r>
          </a:p>
          <a:p>
            <a:pPr lvl="1"/>
            <a:r>
              <a:rPr lang="en-US" dirty="0"/>
              <a:t>Does the prior hamper performance on parts of the network without prior support?</a:t>
            </a:r>
          </a:p>
          <a:p>
            <a:pPr lvl="1"/>
            <a:r>
              <a:rPr lang="en-US" dirty="0"/>
              <a:t>How robust is the framework to noisy priors?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412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vervie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75"/>
          <a:stretch/>
        </p:blipFill>
        <p:spPr>
          <a:xfrm>
            <a:off x="0" y="1417638"/>
            <a:ext cx="9470069" cy="471646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Workflow of experiments</a:t>
            </a:r>
          </a:p>
        </p:txBody>
      </p:sp>
    </p:spTree>
    <p:extLst>
      <p:ext uri="{BB962C8B-B14F-4D97-AF65-F5344CB8AC3E}">
        <p14:creationId xmlns:p14="http://schemas.microsoft.com/office/powerpoint/2010/main" val="3580981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questions asked in 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does one pick the prior parameter values?</a:t>
            </a:r>
          </a:p>
          <a:p>
            <a:endParaRPr lang="en-US" dirty="0"/>
          </a:p>
          <a:p>
            <a:endParaRPr lang="en-US"/>
          </a:p>
          <a:p>
            <a:r>
              <a:rPr lang="en-US"/>
              <a:t>How </a:t>
            </a:r>
            <a:r>
              <a:rPr lang="en-US" dirty="0"/>
              <a:t>does one identify novel edges and not incorporate only the prior?</a:t>
            </a:r>
          </a:p>
        </p:txBody>
      </p:sp>
    </p:spTree>
    <p:extLst>
      <p:ext uri="{BB962C8B-B14F-4D97-AF65-F5344CB8AC3E}">
        <p14:creationId xmlns:p14="http://schemas.microsoft.com/office/powerpoint/2010/main" val="3676176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does the  prior parameter affect the performance?</a:t>
            </a:r>
          </a:p>
        </p:txBody>
      </p:sp>
      <p:pic>
        <p:nvPicPr>
          <p:cNvPr id="4" name="Picture 3" descr="fig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2"/>
          <a:stretch/>
        </p:blipFill>
        <p:spPr>
          <a:xfrm>
            <a:off x="698500" y="1417638"/>
            <a:ext cx="6826250" cy="53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59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the data discriminate between different types of prior edges?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8B76F3-F354-B34D-A4F2-9B88B583362C}"/>
              </a:ext>
            </a:extLst>
          </p:cNvPr>
          <p:cNvGrpSpPr/>
          <p:nvPr/>
        </p:nvGrpSpPr>
        <p:grpSpPr>
          <a:xfrm>
            <a:off x="0" y="1427638"/>
            <a:ext cx="9315450" cy="5128182"/>
            <a:chOff x="0" y="1427638"/>
            <a:chExt cx="8195423" cy="3873026"/>
          </a:xfrm>
        </p:grpSpPr>
        <p:pic>
          <p:nvPicPr>
            <p:cNvPr id="3" name="Picture 2" descr="fig3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678"/>
            <a:stretch/>
          </p:blipFill>
          <p:spPr>
            <a:xfrm>
              <a:off x="2992186" y="1427638"/>
              <a:ext cx="5203237" cy="387302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2904973"/>
              <a:ext cx="29921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Low ranked interactions do not have a strong positive or negative correlation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2592068" y="2226567"/>
              <a:ext cx="1791833" cy="67840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2744468" y="3266113"/>
              <a:ext cx="179183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92068" y="3696834"/>
              <a:ext cx="1791833" cy="4257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E95A73B-5FE7-3048-A7B1-322106D270E4}"/>
              </a:ext>
            </a:extLst>
          </p:cNvPr>
          <p:cNvSpPr txBox="1"/>
          <p:nvPr/>
        </p:nvSpPr>
        <p:spPr>
          <a:xfrm>
            <a:off x="87248" y="1704937"/>
            <a:ext cx="30322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other words, is the incorporation of prior data-driven?</a:t>
            </a:r>
          </a:p>
        </p:txBody>
      </p:sp>
    </p:spTree>
    <p:extLst>
      <p:ext uri="{BB962C8B-B14F-4D97-AF65-F5344CB8AC3E}">
        <p14:creationId xmlns:p14="http://schemas.microsoft.com/office/powerpoint/2010/main" val="2393419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Prior-based approaches for network inference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Given</a:t>
            </a:r>
          </a:p>
          <a:p>
            <a:pPr lvl="1"/>
            <a:r>
              <a:rPr lang="en-US" dirty="0"/>
              <a:t>Gene expression data and</a:t>
            </a:r>
          </a:p>
          <a:p>
            <a:pPr lvl="1"/>
            <a:r>
              <a:rPr lang="en-US" dirty="0"/>
              <a:t>Complementary data that supports the presences of an edge</a:t>
            </a:r>
          </a:p>
          <a:p>
            <a:pPr lvl="2"/>
            <a:r>
              <a:rPr lang="en-US" dirty="0"/>
              <a:t>Presence of a sequence motif on a gene promoter</a:t>
            </a:r>
          </a:p>
          <a:p>
            <a:pPr lvl="2"/>
            <a:r>
              <a:rPr lang="en-US" dirty="0" err="1"/>
              <a:t>ChIP</a:t>
            </a:r>
            <a:r>
              <a:rPr lang="en-US" dirty="0"/>
              <a:t>-chip/</a:t>
            </a:r>
            <a:r>
              <a:rPr lang="en-US" dirty="0" err="1"/>
              <a:t>seq</a:t>
            </a:r>
            <a:r>
              <a:rPr lang="en-US" dirty="0"/>
              <a:t> binding of factor X on gene Y’s promoter</a:t>
            </a:r>
          </a:p>
          <a:p>
            <a:r>
              <a:rPr lang="en-US" dirty="0"/>
              <a:t>Do</a:t>
            </a:r>
          </a:p>
          <a:p>
            <a:pPr lvl="1"/>
            <a:r>
              <a:rPr lang="en-US" dirty="0"/>
              <a:t>Predict which regulators drive the expression of a target gene, while incorporating complementary evidences as much possible</a:t>
            </a:r>
          </a:p>
          <a:p>
            <a:r>
              <a:rPr lang="en-US" dirty="0"/>
              <a:t>How?</a:t>
            </a:r>
          </a:p>
          <a:p>
            <a:pPr lvl="1"/>
            <a:r>
              <a:rPr lang="en-US" dirty="0"/>
              <a:t>Place a prior on the graph where the prior is obtained from complementary data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8334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ig4.pdf">
            <a:extLst>
              <a:ext uri="{FF2B5EF4-FFF2-40B4-BE49-F238E27FC236}">
                <a16:creationId xmlns:a16="http://schemas.microsoft.com/office/drawing/2014/main" id="{47815725-7ED6-A54A-BD08-C3E7C2C414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29" t="8991" r="2487" b="36954"/>
          <a:stretch/>
        </p:blipFill>
        <p:spPr>
          <a:xfrm>
            <a:off x="70739" y="887631"/>
            <a:ext cx="2080520" cy="2524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Ability to recover new edges is not hampered on adding prior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70D7A9-A7B6-CF48-8BEE-07E4D9B40819}"/>
              </a:ext>
            </a:extLst>
          </p:cNvPr>
          <p:cNvGrpSpPr/>
          <p:nvPr/>
        </p:nvGrpSpPr>
        <p:grpSpPr>
          <a:xfrm>
            <a:off x="-194879" y="3027316"/>
            <a:ext cx="9181717" cy="3603092"/>
            <a:chOff x="-194879" y="2270079"/>
            <a:chExt cx="7810117" cy="3083895"/>
          </a:xfrm>
        </p:grpSpPr>
        <p:pic>
          <p:nvPicPr>
            <p:cNvPr id="4" name="Picture 3" descr="fig4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287" b="21038"/>
            <a:stretch/>
          </p:blipFill>
          <p:spPr>
            <a:xfrm>
              <a:off x="-194879" y="2520376"/>
              <a:ext cx="7810117" cy="260883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247484" y="2270079"/>
              <a:ext cx="1012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DREAM4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580171" y="2270079"/>
              <a:ext cx="7331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E. coli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92676" y="2270079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B. </a:t>
              </a:r>
              <a:r>
                <a:rPr lang="en-US" dirty="0" err="1"/>
                <a:t>subtilis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1247484" y="3122520"/>
              <a:ext cx="539452" cy="4495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99087" y="2753188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Prior helps</a:t>
              </a:r>
            </a:p>
          </p:txBody>
        </p: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 flipH="1" flipV="1">
              <a:off x="1669611" y="4072822"/>
              <a:ext cx="427240" cy="8522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605201" y="4984642"/>
              <a:ext cx="1974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Prior does not help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9137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happens when one adds noisy priors?</a:t>
            </a:r>
          </a:p>
        </p:txBody>
      </p:sp>
      <p:pic>
        <p:nvPicPr>
          <p:cNvPr id="3" name="Picture 2" descr="fig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4" y="1417638"/>
            <a:ext cx="8955930" cy="46726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714" y="6232242"/>
            <a:ext cx="6230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and high in BBSR and MEN means less dense or more dense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27537" y="2168937"/>
            <a:ext cx="187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noise regime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775932" y="2697124"/>
            <a:ext cx="146102" cy="5281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366403" y="2697124"/>
            <a:ext cx="555631" cy="3693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0007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9CFD5-1434-7141-B136-71718A0AD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E1A92-016E-0B4C-A3D4-B72DDD5F0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Extending the </a:t>
            </a:r>
            <a:r>
              <a:rPr lang="en-US" dirty="0" err="1"/>
              <a:t>Inferelator</a:t>
            </a:r>
            <a:r>
              <a:rPr lang="en-US" dirty="0"/>
              <a:t> linear regression model to incorporate priors</a:t>
            </a:r>
          </a:p>
          <a:p>
            <a:pPr lvl="1"/>
            <a:r>
              <a:rPr lang="en-US" dirty="0"/>
              <a:t>Regularized regression</a:t>
            </a:r>
          </a:p>
          <a:p>
            <a:pPr lvl="1"/>
            <a:r>
              <a:rPr lang="en-US" dirty="0"/>
              <a:t>Probabilistic priors on weights</a:t>
            </a:r>
          </a:p>
          <a:p>
            <a:r>
              <a:rPr lang="en-US" dirty="0"/>
              <a:t>Experiments suggest</a:t>
            </a:r>
          </a:p>
          <a:p>
            <a:pPr lvl="1"/>
            <a:r>
              <a:rPr lang="en-US" dirty="0"/>
              <a:t>The prior incorporation is data-driven</a:t>
            </a:r>
          </a:p>
          <a:p>
            <a:pPr lvl="1"/>
            <a:r>
              <a:rPr lang="en-US" dirty="0"/>
              <a:t>Adding prior is beneficial even if when it is noisy</a:t>
            </a:r>
          </a:p>
        </p:txBody>
      </p:sp>
    </p:spTree>
    <p:extLst>
      <p:ext uri="{BB962C8B-B14F-4D97-AF65-F5344CB8AC3E}">
        <p14:creationId xmlns:p14="http://schemas.microsoft.com/office/powerpoint/2010/main" val="2393011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for this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Incorporating priors in Dependency networks using linear regression</a:t>
            </a:r>
          </a:p>
          <a:p>
            <a:r>
              <a:rPr lang="en-US" dirty="0"/>
              <a:t>Incorporating priors in Dependency networks using tree models</a:t>
            </a:r>
          </a:p>
        </p:txBody>
      </p:sp>
    </p:spTree>
    <p:extLst>
      <p:ext uri="{BB962C8B-B14F-4D97-AF65-F5344CB8AC3E}">
        <p14:creationId xmlns:p14="http://schemas.microsoft.com/office/powerpoint/2010/main" val="5289668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iRafNet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GENIE3 was shown to be one of the best performing expression-based algorithms</a:t>
            </a:r>
          </a:p>
          <a:p>
            <a:r>
              <a:rPr lang="en-US" dirty="0"/>
              <a:t>Can we extend the GENIE3 Random Forests based approach to incorporate priors?</a:t>
            </a:r>
          </a:p>
          <a:p>
            <a:r>
              <a:rPr lang="en-US" dirty="0" err="1"/>
              <a:t>iRafNet</a:t>
            </a:r>
            <a:r>
              <a:rPr lang="en-US" dirty="0"/>
              <a:t> uses a weighted sampling scheme to incorporate information from different sources of data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778" y="6477000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Petralia</a:t>
            </a:r>
            <a:r>
              <a:rPr lang="en-US" dirty="0"/>
              <a:t> et al. 2015, Bioinformatics</a:t>
            </a:r>
          </a:p>
        </p:txBody>
      </p:sp>
    </p:spTree>
    <p:extLst>
      <p:ext uri="{BB962C8B-B14F-4D97-AF65-F5344CB8AC3E}">
        <p14:creationId xmlns:p14="http://schemas.microsoft.com/office/powerpoint/2010/main" val="3096399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Weighted sampling algorithm in </a:t>
            </a:r>
            <a:r>
              <a:rPr lang="en-US" dirty="0" err="1"/>
              <a:t>iRafnet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Each data source </a:t>
            </a:r>
            <a:r>
              <a:rPr lang="en-US" i="1" dirty="0"/>
              <a:t>d</a:t>
            </a:r>
            <a:r>
              <a:rPr lang="en-US" dirty="0"/>
              <a:t> provides a score for a regulator </a:t>
            </a:r>
            <a:r>
              <a:rPr lang="en-US" i="1" dirty="0"/>
              <a:t>k</a:t>
            </a:r>
            <a:r>
              <a:rPr lang="en-US" dirty="0"/>
              <a:t> and target </a:t>
            </a:r>
            <a:r>
              <a:rPr lang="en-US" i="1" dirty="0"/>
              <a:t>j</a:t>
            </a:r>
          </a:p>
          <a:p>
            <a:r>
              <a:rPr lang="en-US" dirty="0"/>
              <a:t>Convert these scores to sampling weights, </a:t>
            </a:r>
            <a:r>
              <a:rPr lang="en-US" i="1" dirty="0" err="1">
                <a:latin typeface="Times"/>
                <a:cs typeface="Times"/>
              </a:rPr>
              <a:t>w</a:t>
            </a:r>
            <a:r>
              <a:rPr lang="en-US" i="1" baseline="-25000" dirty="0" err="1">
                <a:latin typeface="Times"/>
                <a:cs typeface="Times"/>
              </a:rPr>
              <a:t>k</a:t>
            </a:r>
            <a:r>
              <a:rPr lang="en-US" i="1" baseline="-25000" dirty="0">
                <a:latin typeface="Times"/>
                <a:cs typeface="Times"/>
              </a:rPr>
              <a:t>-&gt;j</a:t>
            </a:r>
            <a:r>
              <a:rPr lang="en-US" dirty="0"/>
              <a:t> in a data source and score-specific way</a:t>
            </a:r>
          </a:p>
          <a:p>
            <a:r>
              <a:rPr lang="en-US" dirty="0"/>
              <a:t>For each node split, instead of sampling uniformly from </a:t>
            </a:r>
            <a:r>
              <a:rPr lang="en-US" i="1" dirty="0"/>
              <a:t>N</a:t>
            </a:r>
            <a:r>
              <a:rPr lang="en-US" dirty="0"/>
              <a:t> potential regulators, select a dataset </a:t>
            </a:r>
            <a:r>
              <a:rPr lang="en-US" i="1" dirty="0"/>
              <a:t>d</a:t>
            </a:r>
            <a:r>
              <a:rPr lang="en-US" dirty="0"/>
              <a:t> randomly and sample </a:t>
            </a:r>
            <a:r>
              <a:rPr lang="en-US" i="1" dirty="0"/>
              <a:t>N</a:t>
            </a:r>
            <a:r>
              <a:rPr lang="en-US" dirty="0"/>
              <a:t> regulators based on their weights in </a:t>
            </a:r>
            <a:r>
              <a:rPr lang="en-US" i="1" dirty="0"/>
              <a:t>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9034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iRafNet</a:t>
            </a:r>
            <a:r>
              <a:rPr lang="en-US" dirty="0"/>
              <a:t> overview</a:t>
            </a:r>
          </a:p>
        </p:txBody>
      </p:sp>
      <p:pic>
        <p:nvPicPr>
          <p:cNvPr id="5" name="Picture 4" descr="irafne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07194"/>
            <a:ext cx="8051593" cy="5129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1111" y="6505222"/>
            <a:ext cx="3300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Petralia</a:t>
            </a:r>
            <a:r>
              <a:rPr lang="en-US" dirty="0"/>
              <a:t> et al 2015, </a:t>
            </a:r>
            <a:r>
              <a:rPr lang="en-US" dirty="0" err="1"/>
              <a:t>Bionformatics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6680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Constructing sampling weights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The prior knowledge is described as a set of weighted networks </a:t>
            </a:r>
          </a:p>
          <a:p>
            <a:r>
              <a:rPr lang="en-US" dirty="0"/>
              <a:t>Weights for selecting a regulator is derived in a dataset specific manner</a:t>
            </a:r>
          </a:p>
          <a:p>
            <a:r>
              <a:rPr lang="en-US" dirty="0"/>
              <a:t>Undirected protein-protein interactions: </a:t>
            </a:r>
          </a:p>
          <a:p>
            <a:pPr lvl="1"/>
            <a:r>
              <a:rPr lang="en-US" dirty="0"/>
              <a:t>Weights derived from a diffusion process over graphs (we will see this later lectures)</a:t>
            </a:r>
          </a:p>
          <a:p>
            <a:r>
              <a:rPr lang="en-US" dirty="0"/>
              <a:t>Time-series expression data</a:t>
            </a:r>
          </a:p>
          <a:p>
            <a:pPr lvl="1"/>
            <a:r>
              <a:rPr lang="en-US" dirty="0"/>
              <a:t>Weight </a:t>
            </a:r>
            <a:r>
              <a:rPr lang="en-US" i="1" dirty="0">
                <a:latin typeface="Times"/>
                <a:cs typeface="Times"/>
              </a:rPr>
              <a:t>w</a:t>
            </a:r>
            <a:r>
              <a:rPr lang="en-US" i="1" baseline="-25000" dirty="0">
                <a:latin typeface="Times"/>
                <a:cs typeface="Times"/>
              </a:rPr>
              <a:t>j-&gt;k</a:t>
            </a:r>
            <a:r>
              <a:rPr lang="en-US" dirty="0"/>
              <a:t> assess how predictive </a:t>
            </a:r>
            <a:r>
              <a:rPr lang="en-US" dirty="0" err="1">
                <a:latin typeface="Times"/>
                <a:cs typeface="Times"/>
              </a:rPr>
              <a:t>g</a:t>
            </a:r>
            <a:r>
              <a:rPr lang="en-US" baseline="-25000" dirty="0" err="1">
                <a:latin typeface="Times"/>
                <a:cs typeface="Times"/>
              </a:rPr>
              <a:t>j</a:t>
            </a:r>
            <a:r>
              <a:rPr lang="en-US" dirty="0" err="1"/>
              <a:t>’s</a:t>
            </a:r>
            <a:r>
              <a:rPr lang="en-US" dirty="0"/>
              <a:t> expression at time</a:t>
            </a:r>
            <a:r>
              <a:rPr lang="en-US" i="1" dirty="0">
                <a:latin typeface="Times"/>
                <a:cs typeface="Times"/>
              </a:rPr>
              <a:t> t </a:t>
            </a:r>
            <a:r>
              <a:rPr lang="en-US" dirty="0"/>
              <a:t>is of </a:t>
            </a:r>
            <a:r>
              <a:rPr lang="en-US" dirty="0" err="1">
                <a:latin typeface="Times"/>
                <a:cs typeface="Times"/>
              </a:rPr>
              <a:t>g</a:t>
            </a:r>
            <a:r>
              <a:rPr lang="en-US" baseline="-25000" dirty="0" err="1">
                <a:latin typeface="Times"/>
                <a:cs typeface="Times"/>
              </a:rPr>
              <a:t>i</a:t>
            </a:r>
            <a:r>
              <a:rPr lang="en-US" dirty="0" err="1"/>
              <a:t>’s</a:t>
            </a:r>
            <a:r>
              <a:rPr lang="en-US" dirty="0"/>
              <a:t> expression at a future time point</a:t>
            </a:r>
            <a:r>
              <a:rPr lang="en-US" i="1" dirty="0">
                <a:latin typeface="Times"/>
                <a:cs typeface="Times"/>
              </a:rPr>
              <a:t> t+1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Derive a P-value to assess the strength of the regression weight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Convert P-value into a weight</a:t>
            </a:r>
          </a:p>
          <a:p>
            <a:r>
              <a:rPr lang="en-US" dirty="0"/>
              <a:t>Knockout data</a:t>
            </a:r>
          </a:p>
          <a:p>
            <a:pPr lvl="1"/>
            <a:r>
              <a:rPr lang="en-US" i="1" dirty="0">
                <a:latin typeface="Times"/>
                <a:cs typeface="Times"/>
              </a:rPr>
              <a:t>w</a:t>
            </a:r>
            <a:r>
              <a:rPr lang="en-US" i="1" baseline="-25000" dirty="0">
                <a:latin typeface="Times"/>
                <a:cs typeface="Times"/>
              </a:rPr>
              <a:t>j-&gt;k</a:t>
            </a:r>
            <a:r>
              <a:rPr lang="en-US" dirty="0"/>
              <a:t> either are derived in multiple ways:</a:t>
            </a:r>
          </a:p>
          <a:p>
            <a:pPr lvl="2"/>
            <a:r>
              <a:rPr lang="en-US" dirty="0"/>
              <a:t>If </a:t>
            </a:r>
            <a:r>
              <a:rPr lang="en-US" i="1" dirty="0" err="1">
                <a:latin typeface="Times"/>
                <a:cs typeface="Times"/>
              </a:rPr>
              <a:t>g</a:t>
            </a:r>
            <a:r>
              <a:rPr lang="en-US" i="1" baseline="-25000" dirty="0" err="1">
                <a:latin typeface="Times"/>
                <a:cs typeface="Times"/>
              </a:rPr>
              <a:t>k</a:t>
            </a:r>
            <a:r>
              <a:rPr lang="en-US" dirty="0" err="1"/>
              <a:t>’s</a:t>
            </a:r>
            <a:r>
              <a:rPr lang="en-US" dirty="0"/>
              <a:t> expression changes significantly when </a:t>
            </a:r>
            <a:r>
              <a:rPr lang="en-US" i="1" dirty="0" err="1">
                <a:latin typeface="Times"/>
                <a:cs typeface="Times"/>
              </a:rPr>
              <a:t>g</a:t>
            </a:r>
            <a:r>
              <a:rPr lang="en-US" i="1" baseline="-25000" dirty="0" err="1">
                <a:latin typeface="Times"/>
                <a:cs typeface="Times"/>
              </a:rPr>
              <a:t>k</a:t>
            </a:r>
            <a:r>
              <a:rPr lang="en-US" dirty="0"/>
              <a:t> is knocked </a:t>
            </a:r>
            <a:r>
              <a:rPr lang="en-US" i="1" dirty="0">
                <a:latin typeface="Times"/>
                <a:cs typeface="Times"/>
              </a:rPr>
              <a:t>w</a:t>
            </a:r>
            <a:r>
              <a:rPr lang="en-US" i="1" baseline="-25000" dirty="0">
                <a:latin typeface="Times"/>
                <a:cs typeface="Times"/>
              </a:rPr>
              <a:t>j-&gt;k</a:t>
            </a:r>
            <a:r>
              <a:rPr lang="en-US" dirty="0"/>
              <a:t> is derived from the P-value</a:t>
            </a:r>
          </a:p>
          <a:p>
            <a:pPr lvl="2"/>
            <a:r>
              <a:rPr lang="en-US" dirty="0"/>
              <a:t>Otherwise it is derived based on the overlap of </a:t>
            </a:r>
            <a:r>
              <a:rPr lang="en-US" i="1" dirty="0" err="1">
                <a:latin typeface="Times"/>
                <a:cs typeface="Times"/>
              </a:rPr>
              <a:t>g</a:t>
            </a:r>
            <a:r>
              <a:rPr lang="en-US" i="1" baseline="-25000" dirty="0" err="1">
                <a:latin typeface="Times"/>
                <a:cs typeface="Times"/>
              </a:rPr>
              <a:t>j</a:t>
            </a:r>
            <a:r>
              <a:rPr lang="en-US" dirty="0"/>
              <a:t> and </a:t>
            </a:r>
            <a:r>
              <a:rPr lang="en-US" i="1" dirty="0" err="1">
                <a:latin typeface="Times"/>
                <a:cs typeface="Times"/>
              </a:rPr>
              <a:t>g</a:t>
            </a:r>
            <a:r>
              <a:rPr lang="en-US" i="1" baseline="-25000" dirty="0" err="1">
                <a:latin typeface="Times"/>
                <a:cs typeface="Times"/>
              </a:rPr>
              <a:t>k</a:t>
            </a:r>
            <a:r>
              <a:rPr lang="en-US" dirty="0" err="1"/>
              <a:t>’s</a:t>
            </a:r>
            <a:r>
              <a:rPr lang="en-US" dirty="0"/>
              <a:t> knockout targets or knockout regulators</a:t>
            </a:r>
          </a:p>
        </p:txBody>
      </p:sp>
    </p:spTree>
    <p:extLst>
      <p:ext uri="{BB962C8B-B14F-4D97-AF65-F5344CB8AC3E}">
        <p14:creationId xmlns:p14="http://schemas.microsoft.com/office/powerpoint/2010/main" val="33027094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iRafNet</a:t>
            </a:r>
            <a:r>
              <a:rPr lang="en-US" dirty="0"/>
              <a:t> application to real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Ground truth</a:t>
            </a:r>
          </a:p>
          <a:p>
            <a:pPr lvl="1"/>
            <a:r>
              <a:rPr lang="en-US" dirty="0"/>
              <a:t>Significant interactions identified from </a:t>
            </a:r>
            <a:r>
              <a:rPr lang="en-US" dirty="0" err="1"/>
              <a:t>ChIP</a:t>
            </a:r>
            <a:r>
              <a:rPr lang="en-US" dirty="0"/>
              <a:t>-chip experiments of yeast</a:t>
            </a:r>
          </a:p>
          <a:p>
            <a:r>
              <a:rPr lang="en-US" dirty="0"/>
              <a:t>Expression dataset</a:t>
            </a:r>
          </a:p>
          <a:p>
            <a:pPr lvl="1"/>
            <a:r>
              <a:rPr lang="en-US" dirty="0"/>
              <a:t>This was a large study measuring gene expression in multiple yeast strains</a:t>
            </a:r>
          </a:p>
          <a:p>
            <a:r>
              <a:rPr lang="en-US" dirty="0"/>
              <a:t>Prior datasets (included other expression datasets)</a:t>
            </a:r>
          </a:p>
          <a:p>
            <a:pPr lvl="1"/>
            <a:r>
              <a:rPr lang="en-US" dirty="0"/>
              <a:t>Expression time course during cell cycle</a:t>
            </a:r>
          </a:p>
          <a:p>
            <a:pPr lvl="1"/>
            <a:r>
              <a:rPr lang="en-US" dirty="0"/>
              <a:t>Expression data of genetic knockouts of TFs</a:t>
            </a:r>
          </a:p>
          <a:p>
            <a:pPr lvl="1"/>
            <a:r>
              <a:rPr lang="en-US" dirty="0"/>
              <a:t>Protein-protein interactions from public databases (</a:t>
            </a:r>
            <a:r>
              <a:rPr lang="en-US" dirty="0" err="1"/>
              <a:t>BioGRID</a:t>
            </a:r>
            <a:r>
              <a:rPr lang="en-US" dirty="0"/>
              <a:t>, MINT, DIP)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8940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adding prior help for </a:t>
            </a:r>
            <a:r>
              <a:rPr lang="en-US" dirty="0" err="1"/>
              <a:t>iRafNet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00978"/>
            <a:ext cx="8229600" cy="1715911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Evaluate on </a:t>
            </a:r>
            <a:r>
              <a:rPr lang="en-US" dirty="0" err="1"/>
              <a:t>ChIP</a:t>
            </a:r>
            <a:r>
              <a:rPr lang="en-US" dirty="0"/>
              <a:t>-chip network of yeast</a:t>
            </a:r>
          </a:p>
          <a:p>
            <a:r>
              <a:rPr lang="en-US" dirty="0"/>
              <a:t>Expression dataset</a:t>
            </a:r>
          </a:p>
          <a:p>
            <a:pPr lvl="1"/>
            <a:r>
              <a:rPr lang="en-US" dirty="0"/>
              <a:t>This was a large study measuring gene expression</a:t>
            </a:r>
          </a:p>
          <a:p>
            <a:r>
              <a:rPr lang="en-US" dirty="0"/>
              <a:t>Prior datasets (included other expression datasets)</a:t>
            </a:r>
          </a:p>
          <a:p>
            <a:pPr lvl="1"/>
            <a:r>
              <a:rPr lang="en-US" dirty="0"/>
              <a:t>Expression time course during cell cycle</a:t>
            </a:r>
          </a:p>
          <a:p>
            <a:pPr lvl="1"/>
            <a:r>
              <a:rPr lang="en-US" dirty="0"/>
              <a:t>Knockout data from Hu et al</a:t>
            </a:r>
          </a:p>
          <a:p>
            <a:pPr lvl="1"/>
            <a:r>
              <a:rPr lang="en-US" dirty="0"/>
              <a:t>Protein-protein interactions from public databases (</a:t>
            </a:r>
            <a:r>
              <a:rPr lang="en-US" dirty="0" err="1"/>
              <a:t>BioGRID</a:t>
            </a:r>
            <a:r>
              <a:rPr lang="en-US" dirty="0"/>
              <a:t>, MINT, DIP)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4636"/>
          <a:stretch/>
        </p:blipFill>
        <p:spPr>
          <a:xfrm>
            <a:off x="456568" y="1629305"/>
            <a:ext cx="8687432" cy="267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84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 Dependency 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 type of probabilistic graphical model</a:t>
            </a:r>
          </a:p>
          <a:p>
            <a:r>
              <a:rPr lang="en-US" dirty="0"/>
              <a:t>Approximate Markov networks</a:t>
            </a:r>
          </a:p>
          <a:p>
            <a:pPr lvl="1"/>
            <a:r>
              <a:rPr lang="en-US" dirty="0"/>
              <a:t>Are much easier to learn from data</a:t>
            </a:r>
          </a:p>
          <a:p>
            <a:r>
              <a:rPr lang="en-US" dirty="0"/>
              <a:t>As in Bayesian networks has</a:t>
            </a:r>
          </a:p>
          <a:p>
            <a:pPr lvl="1"/>
            <a:r>
              <a:rPr lang="en-US" dirty="0"/>
              <a:t>A graph structure</a:t>
            </a:r>
          </a:p>
          <a:p>
            <a:pPr lvl="1"/>
            <a:r>
              <a:rPr lang="en-US" dirty="0"/>
              <a:t>Parameters capturing dependencies between a variable and its parents</a:t>
            </a:r>
          </a:p>
          <a:p>
            <a:r>
              <a:rPr lang="en-US" dirty="0"/>
              <a:t>Unlike Bayesian network </a:t>
            </a:r>
          </a:p>
          <a:p>
            <a:pPr lvl="1"/>
            <a:r>
              <a:rPr lang="en-US" dirty="0"/>
              <a:t>Can have cyclic dependencies</a:t>
            </a:r>
          </a:p>
          <a:p>
            <a:pPr lvl="1"/>
            <a:r>
              <a:rPr lang="en-US" dirty="0"/>
              <a:t>Computing a joint probability is harder</a:t>
            </a:r>
          </a:p>
          <a:p>
            <a:pPr lvl="2"/>
            <a:r>
              <a:rPr lang="en-US" dirty="0"/>
              <a:t>It is approximated with a “pseudo” likelihood.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633" y="6126163"/>
            <a:ext cx="7827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Dependency Networks for Inference, Collaborative Filtering and Data visualization</a:t>
            </a:r>
          </a:p>
          <a:p>
            <a:r>
              <a:rPr lang="en-US" dirty="0"/>
              <a:t> Heckerman, </a:t>
            </a:r>
            <a:r>
              <a:rPr lang="en-US" dirty="0" err="1"/>
              <a:t>Chickering</a:t>
            </a:r>
            <a:r>
              <a:rPr lang="en-US" dirty="0"/>
              <a:t>, Meek, </a:t>
            </a:r>
            <a:r>
              <a:rPr lang="en-US" dirty="0" err="1"/>
              <a:t>Rounthwaite</a:t>
            </a:r>
            <a:r>
              <a:rPr lang="en-US" dirty="0"/>
              <a:t>, </a:t>
            </a:r>
            <a:r>
              <a:rPr lang="en-US" dirty="0" err="1"/>
              <a:t>Kadie</a:t>
            </a:r>
            <a:r>
              <a:rPr lang="en-US" dirty="0"/>
              <a:t> 2000</a:t>
            </a:r>
          </a:p>
        </p:txBody>
      </p:sp>
    </p:spTree>
    <p:extLst>
      <p:ext uri="{BB962C8B-B14F-4D97-AF65-F5344CB8AC3E}">
        <p14:creationId xmlns:p14="http://schemas.microsoft.com/office/powerpoint/2010/main" val="28197897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We have seen different ways to incorporate other data types to improve the quality of the inferred network</a:t>
            </a:r>
          </a:p>
          <a:p>
            <a:r>
              <a:rPr lang="en-US"/>
              <a:t>Bayesian </a:t>
            </a:r>
            <a:r>
              <a:rPr lang="en-US" dirty="0"/>
              <a:t>networks with structure prior</a:t>
            </a:r>
          </a:p>
          <a:p>
            <a:pPr lvl="1"/>
            <a:r>
              <a:rPr lang="en-US" dirty="0"/>
              <a:t>Use an energy function to assess concordance</a:t>
            </a:r>
          </a:p>
          <a:p>
            <a:pPr lvl="1"/>
            <a:r>
              <a:rPr lang="en-US" dirty="0"/>
              <a:t>Sensitive to incorrect prior information</a:t>
            </a:r>
          </a:p>
          <a:p>
            <a:r>
              <a:rPr lang="en-US" dirty="0"/>
              <a:t>Dependency networks with priors</a:t>
            </a:r>
          </a:p>
          <a:p>
            <a:pPr lvl="1"/>
            <a:r>
              <a:rPr lang="en-US" dirty="0"/>
              <a:t>Linear regression approach aims to reduce the penalty on inferred edges</a:t>
            </a:r>
          </a:p>
          <a:p>
            <a:pPr lvl="1"/>
            <a:r>
              <a:rPr lang="en-US" dirty="0"/>
              <a:t>Tree-based approach enables a “biased” selection of regulators</a:t>
            </a:r>
          </a:p>
        </p:txBody>
      </p:sp>
    </p:spTree>
    <p:extLst>
      <p:ext uri="{BB962C8B-B14F-4D97-AF65-F5344CB8AC3E}">
        <p14:creationId xmlns:p14="http://schemas.microsoft.com/office/powerpoint/2010/main" val="227885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Learning dependency networks</a:t>
            </a: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304499" y="3055787"/>
            <a:ext cx="2849562" cy="2063666"/>
            <a:chOff x="2789241" y="1905000"/>
            <a:chExt cx="2849562" cy="2063883"/>
          </a:xfrm>
        </p:grpSpPr>
        <p:cxnSp>
          <p:nvCxnSpPr>
            <p:cNvPr id="53" name="Straight Connector 52"/>
            <p:cNvCxnSpPr>
              <a:stCxn id="17" idx="1"/>
              <a:endCxn id="57" idx="5"/>
            </p:cNvCxnSpPr>
            <p:nvPr/>
          </p:nvCxnSpPr>
          <p:spPr>
            <a:xfrm flipH="1" flipV="1">
              <a:off x="3335312" y="2527458"/>
              <a:ext cx="520757" cy="1441425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17" idx="0"/>
              <a:endCxn id="56" idx="4"/>
            </p:cNvCxnSpPr>
            <p:nvPr/>
          </p:nvCxnSpPr>
          <p:spPr>
            <a:xfrm flipV="1">
              <a:off x="4082259" y="2621159"/>
              <a:ext cx="93663" cy="1254023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17" idx="7"/>
              <a:endCxn id="58" idx="3"/>
            </p:cNvCxnSpPr>
            <p:nvPr/>
          </p:nvCxnSpPr>
          <p:spPr>
            <a:xfrm flipV="1">
              <a:off x="4308449" y="2527458"/>
              <a:ext cx="784283" cy="1441424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3856041" y="1981329"/>
              <a:ext cx="639762" cy="639830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  <a:latin typeface="Times"/>
                  <a:ea typeface="ＭＳ Ｐゴシック" pitchFamily="-65" charset="-128"/>
                  <a:cs typeface="Times"/>
                </a:rPr>
                <a:t>?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2789241" y="1981329"/>
              <a:ext cx="639762" cy="639830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 dirty="0">
                  <a:solidFill>
                    <a:srgbClr val="FFFFFF"/>
                  </a:solidFill>
                  <a:latin typeface="Times"/>
                  <a:ea typeface="ＭＳ Ｐゴシック" pitchFamily="-65" charset="-128"/>
                  <a:cs typeface="Times"/>
                </a:rPr>
                <a:t>?</a:t>
              </a:r>
            </a:p>
          </p:txBody>
        </p:sp>
        <p:sp>
          <p:nvSpPr>
            <p:cNvPr id="58" name="Oval 57"/>
            <p:cNvSpPr/>
            <p:nvPr/>
          </p:nvSpPr>
          <p:spPr>
            <a:xfrm>
              <a:off x="4999041" y="1981329"/>
              <a:ext cx="639762" cy="639830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latin typeface="Times"/>
                  <a:cs typeface="Times"/>
                </a:rPr>
                <a:t>?</a:t>
              </a:r>
              <a:endParaRPr lang="en-US" sz="2000" b="1" baseline="-25000" dirty="0">
                <a:latin typeface="Times"/>
                <a:cs typeface="Times"/>
              </a:endParaRPr>
            </a:p>
          </p:txBody>
        </p:sp>
        <p:sp>
          <p:nvSpPr>
            <p:cNvPr id="59" name="TextBox 22"/>
            <p:cNvSpPr txBox="1">
              <a:spLocks noChangeArrowheads="1"/>
            </p:cNvSpPr>
            <p:nvPr/>
          </p:nvSpPr>
          <p:spPr bwMode="auto">
            <a:xfrm>
              <a:off x="4495799" y="1905000"/>
              <a:ext cx="76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3600" b="1">
                  <a:latin typeface="Calibri" pitchFamily="-65" charset="0"/>
                </a:rPr>
                <a:t>…</a:t>
              </a: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1450144" y="2524007"/>
            <a:ext cx="568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>
                <a:latin typeface="Times"/>
                <a:cs typeface="Times"/>
              </a:rPr>
              <a:t>B</a:t>
            </a:r>
            <a:r>
              <a:rPr lang="en-US" sz="2800" i="1" baseline="-25000" dirty="0" err="1">
                <a:latin typeface="Times"/>
                <a:cs typeface="Times"/>
              </a:rPr>
              <a:t>j</a:t>
            </a:r>
            <a:endParaRPr lang="en-US" sz="2800" i="1" baseline="-25000" dirty="0">
              <a:latin typeface="Times"/>
              <a:cs typeface="Time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84031" y="2462344"/>
            <a:ext cx="5359969" cy="3881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spcBef>
                <a:spcPts val="100"/>
              </a:spcBef>
              <a:spcAft>
                <a:spcPts val="50"/>
              </a:spcAft>
              <a:buFont typeface="Arial"/>
              <a:buChar char="•"/>
            </a:pPr>
            <a:r>
              <a:rPr lang="en-US" sz="2400" dirty="0">
                <a:latin typeface="Calibri"/>
                <a:cs typeface="Calibri"/>
              </a:rPr>
              <a:t>Let </a:t>
            </a:r>
            <a:r>
              <a:rPr lang="en-US" sz="2400" b="1" i="1" dirty="0" err="1">
                <a:latin typeface="Times"/>
                <a:cs typeface="Times"/>
              </a:rPr>
              <a:t>B</a:t>
            </a:r>
            <a:r>
              <a:rPr lang="en-US" sz="2400" i="1" baseline="-25000" dirty="0" err="1">
                <a:latin typeface="Times"/>
                <a:cs typeface="Times"/>
              </a:rPr>
              <a:t>j</a:t>
            </a:r>
            <a:r>
              <a:rPr lang="en-US" sz="2400" dirty="0">
                <a:latin typeface="Calibri"/>
                <a:cs typeface="Calibri"/>
              </a:rPr>
              <a:t> denote the Markov Blanket of a variable </a:t>
            </a:r>
            <a:r>
              <a:rPr lang="en-US" sz="2400" i="1" dirty="0" err="1">
                <a:latin typeface="Times"/>
                <a:cs typeface="Times"/>
              </a:rPr>
              <a:t>X</a:t>
            </a:r>
            <a:r>
              <a:rPr lang="en-US" sz="2400" i="1" baseline="-25000" dirty="0" err="1">
                <a:latin typeface="Times"/>
                <a:cs typeface="Times"/>
              </a:rPr>
              <a:t>j</a:t>
            </a:r>
            <a:r>
              <a:rPr lang="en-US" sz="2400" dirty="0">
                <a:latin typeface="Calibri"/>
                <a:cs typeface="Calibri"/>
              </a:rPr>
              <a:t>.</a:t>
            </a:r>
          </a:p>
          <a:p>
            <a:pPr indent="-457200">
              <a:spcBef>
                <a:spcPts val="100"/>
              </a:spcBef>
              <a:spcAft>
                <a:spcPts val="50"/>
              </a:spcAft>
              <a:buFont typeface="Arial"/>
              <a:buChar char="•"/>
            </a:pPr>
            <a:r>
              <a:rPr lang="en-US" sz="2400" b="1" i="1" dirty="0" err="1">
                <a:latin typeface="Times"/>
                <a:cs typeface="Times"/>
              </a:rPr>
              <a:t>B</a:t>
            </a:r>
            <a:r>
              <a:rPr lang="en-US" sz="2400" baseline="-25000" dirty="0" err="1">
                <a:latin typeface="Times"/>
                <a:cs typeface="Times"/>
              </a:rPr>
              <a:t>j</a:t>
            </a:r>
            <a:r>
              <a:rPr lang="en-US" sz="2400" dirty="0">
                <a:latin typeface="Calibri"/>
                <a:cs typeface="Calibri"/>
              </a:rPr>
              <a:t> is the set of variables that make </a:t>
            </a:r>
            <a:r>
              <a:rPr lang="en-US" sz="2400" i="1" dirty="0" err="1">
                <a:latin typeface="Times"/>
                <a:cs typeface="Times"/>
              </a:rPr>
              <a:t>X</a:t>
            </a:r>
            <a:r>
              <a:rPr lang="en-US" sz="2400" i="1" baseline="-25000" dirty="0" err="1">
                <a:latin typeface="Times"/>
                <a:cs typeface="Times"/>
              </a:rPr>
              <a:t>j</a:t>
            </a:r>
            <a:r>
              <a:rPr lang="en-US" sz="2400" dirty="0">
                <a:latin typeface="Calibri"/>
                <a:cs typeface="Calibri"/>
              </a:rPr>
              <a:t> independent of all other variables, </a:t>
            </a:r>
            <a:r>
              <a:rPr lang="en-US" sz="2400" b="1" i="1" dirty="0">
                <a:latin typeface="Times"/>
                <a:cs typeface="Times"/>
              </a:rPr>
              <a:t>X</a:t>
            </a:r>
            <a:r>
              <a:rPr lang="en-US" sz="2400" i="1" baseline="-25000" dirty="0">
                <a:latin typeface="Times"/>
                <a:cs typeface="Times"/>
              </a:rPr>
              <a:t>-j</a:t>
            </a:r>
          </a:p>
          <a:p>
            <a:pPr indent="-457200">
              <a:spcBef>
                <a:spcPts val="100"/>
              </a:spcBef>
              <a:spcAft>
                <a:spcPts val="50"/>
              </a:spcAft>
              <a:buFont typeface="Arial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indent="-457200">
              <a:spcBef>
                <a:spcPts val="100"/>
              </a:spcBef>
              <a:spcAft>
                <a:spcPts val="50"/>
              </a:spcAft>
              <a:buFont typeface="Arial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indent="-457200">
              <a:spcBef>
                <a:spcPts val="100"/>
              </a:spcBef>
              <a:spcAft>
                <a:spcPts val="50"/>
              </a:spcAft>
              <a:buFont typeface="Arial"/>
              <a:buChar char="•"/>
            </a:pPr>
            <a:r>
              <a:rPr lang="en-US" sz="2400" i="1" dirty="0" err="1">
                <a:latin typeface="Times"/>
                <a:cs typeface="Times"/>
              </a:rPr>
              <a:t>B</a:t>
            </a:r>
            <a:r>
              <a:rPr lang="en-US" sz="2400" i="1" baseline="-25000" dirty="0" err="1">
                <a:latin typeface="Times"/>
                <a:cs typeface="Times"/>
              </a:rPr>
              <a:t>j</a:t>
            </a:r>
            <a:r>
              <a:rPr lang="en-US" sz="2400" dirty="0">
                <a:latin typeface="Calibri"/>
                <a:cs typeface="Calibri"/>
              </a:rPr>
              <a:t> can be estimated by finding the set of variables that best predict </a:t>
            </a:r>
            <a:r>
              <a:rPr lang="en-US" sz="2400" i="1" dirty="0" err="1">
                <a:latin typeface="Times"/>
                <a:cs typeface="Times"/>
              </a:rPr>
              <a:t>X</a:t>
            </a:r>
            <a:r>
              <a:rPr lang="en-US" sz="2400" i="1" baseline="-25000" dirty="0" err="1">
                <a:latin typeface="Times"/>
                <a:cs typeface="Times"/>
              </a:rPr>
              <a:t>j</a:t>
            </a:r>
            <a:endParaRPr lang="en-US" sz="2400" i="1" baseline="-25000" dirty="0">
              <a:latin typeface="Times"/>
              <a:cs typeface="Times"/>
            </a:endParaRPr>
          </a:p>
          <a:p>
            <a:pPr indent="-457200">
              <a:spcBef>
                <a:spcPts val="100"/>
              </a:spcBef>
              <a:spcAft>
                <a:spcPts val="50"/>
              </a:spcAft>
              <a:buFont typeface="Arial"/>
              <a:buChar char="•"/>
            </a:pPr>
            <a:r>
              <a:rPr lang="en-US" sz="2400" dirty="0">
                <a:latin typeface="Calibri"/>
                <a:cs typeface="Calibri"/>
              </a:rPr>
              <a:t>This requires us to specify the form of </a:t>
            </a:r>
            <a:r>
              <a:rPr lang="en-US" sz="2400" i="1" dirty="0">
                <a:latin typeface="Times"/>
                <a:cs typeface="Times"/>
              </a:rPr>
              <a:t>P(</a:t>
            </a:r>
            <a:r>
              <a:rPr lang="en-US" sz="2400" i="1" dirty="0" err="1">
                <a:latin typeface="Times"/>
                <a:cs typeface="Times"/>
              </a:rPr>
              <a:t>X</a:t>
            </a:r>
            <a:r>
              <a:rPr lang="en-US" sz="2400" i="1" baseline="-25000" dirty="0" err="1">
                <a:latin typeface="Times"/>
                <a:cs typeface="Times"/>
              </a:rPr>
              <a:t>j</a:t>
            </a:r>
            <a:r>
              <a:rPr lang="en-US" sz="2400" i="1" dirty="0" err="1">
                <a:latin typeface="Times"/>
                <a:cs typeface="Times"/>
              </a:rPr>
              <a:t>|</a:t>
            </a:r>
            <a:r>
              <a:rPr lang="en-US" sz="2400" b="1" i="1" dirty="0" err="1">
                <a:latin typeface="Times"/>
                <a:cs typeface="Times"/>
              </a:rPr>
              <a:t>B</a:t>
            </a:r>
            <a:r>
              <a:rPr lang="en-US" sz="2400" i="1" baseline="-25000" dirty="0" err="1">
                <a:latin typeface="Times"/>
                <a:cs typeface="Times"/>
              </a:rPr>
              <a:t>j</a:t>
            </a:r>
            <a:r>
              <a:rPr lang="en-US" sz="2400" i="1" dirty="0">
                <a:latin typeface="Times"/>
                <a:cs typeface="Times"/>
              </a:rPr>
              <a:t>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50495" y="4028798"/>
            <a:ext cx="2081369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i="1" dirty="0">
                <a:latin typeface="Times"/>
                <a:cs typeface="Times"/>
              </a:rPr>
              <a:t>f</a:t>
            </a:r>
            <a:r>
              <a:rPr lang="en-US" sz="3200" i="1" baseline="-25000" dirty="0">
                <a:latin typeface="Times"/>
                <a:cs typeface="Times"/>
              </a:rPr>
              <a:t>j</a:t>
            </a:r>
            <a:r>
              <a:rPr lang="en-US" sz="3200" i="1" dirty="0">
                <a:latin typeface="Times"/>
                <a:cs typeface="Times"/>
              </a:rPr>
              <a:t>=P(</a:t>
            </a:r>
            <a:r>
              <a:rPr lang="en-US" sz="3200" i="1" dirty="0" err="1">
                <a:latin typeface="Times"/>
                <a:cs typeface="Times"/>
              </a:rPr>
              <a:t>X</a:t>
            </a:r>
            <a:r>
              <a:rPr lang="en-US" sz="3200" i="1" baseline="-25000" dirty="0" err="1">
                <a:latin typeface="Times"/>
                <a:cs typeface="Times"/>
              </a:rPr>
              <a:t>j</a:t>
            </a:r>
            <a:r>
              <a:rPr lang="en-US" sz="3200" i="1" dirty="0" err="1">
                <a:latin typeface="Times"/>
                <a:cs typeface="Times"/>
              </a:rPr>
              <a:t>|</a:t>
            </a:r>
            <a:r>
              <a:rPr lang="en-US" sz="3200" b="1" i="1" dirty="0" err="1">
                <a:latin typeface="Times"/>
                <a:cs typeface="Times"/>
              </a:rPr>
              <a:t>B</a:t>
            </a:r>
            <a:r>
              <a:rPr lang="en-US" sz="3200" i="1" baseline="-25000" dirty="0" err="1">
                <a:latin typeface="Times"/>
                <a:cs typeface="Times"/>
              </a:rPr>
              <a:t>j</a:t>
            </a:r>
            <a:r>
              <a:rPr lang="en-US" sz="3200" i="1" dirty="0">
                <a:latin typeface="Times"/>
                <a:cs typeface="Times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2080" y="1407050"/>
            <a:ext cx="8641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/>
              <a:t>One can think about this problem as estimating the Markov blanket of each random variable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1277636" y="5025762"/>
            <a:ext cx="639762" cy="639763"/>
          </a:xfrm>
          <a:prstGeom prst="ellipse">
            <a:avLst/>
          </a:prstGeom>
          <a:solidFill>
            <a:srgbClr val="0000FF"/>
          </a:solidFill>
          <a:ln w="254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 err="1">
                <a:latin typeface="Times"/>
                <a:cs typeface="Times"/>
              </a:rPr>
              <a:t>X</a:t>
            </a:r>
            <a:r>
              <a:rPr lang="en-US" sz="2000" i="1" baseline="-25000" dirty="0" err="1">
                <a:latin typeface="Times"/>
                <a:cs typeface="Times"/>
              </a:rPr>
              <a:t>j</a:t>
            </a:r>
            <a:endParaRPr lang="en-US" sz="2000" i="1" baseline="-25000" dirty="0">
              <a:latin typeface="Times"/>
              <a:cs typeface="Times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151344"/>
            <a:ext cx="48006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09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DD88E-C00C-AC4D-A434-9604C4BCA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</a:t>
            </a:r>
            <a:r>
              <a:rPr lang="en-US" dirty="0" err="1"/>
              <a:t>Inferelator</a:t>
            </a:r>
            <a:r>
              <a:rPr lang="en-US" dirty="0"/>
              <a:t>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290E8-C07C-3243-A23B-2EA1C18C1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Based on linear regression models</a:t>
            </a:r>
          </a:p>
          <a:p>
            <a:r>
              <a:rPr lang="en-US" dirty="0"/>
              <a:t>Handles time series and steady state data</a:t>
            </a:r>
          </a:p>
          <a:p>
            <a:r>
              <a:rPr lang="en-US" dirty="0"/>
              <a:t>Prior is incorporated at the edge weight using two strategies</a:t>
            </a:r>
          </a:p>
          <a:p>
            <a:pPr lvl="1"/>
            <a:r>
              <a:rPr lang="en-US" dirty="0"/>
              <a:t>Modified Elastic Net</a:t>
            </a:r>
          </a:p>
          <a:p>
            <a:pPr lvl="1"/>
            <a:r>
              <a:rPr lang="en-US" dirty="0"/>
              <a:t>Bayesian Best Subset Regression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772067-AC6D-E14E-968F-7F7B53B1DA16}"/>
              </a:ext>
            </a:extLst>
          </p:cNvPr>
          <p:cNvSpPr txBox="1"/>
          <p:nvPr/>
        </p:nvSpPr>
        <p:spPr>
          <a:xfrm>
            <a:off x="190500" y="6343650"/>
            <a:ext cx="4077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Greefield</a:t>
            </a:r>
            <a:r>
              <a:rPr lang="en-US" dirty="0"/>
              <a:t> et al. 2013, Bonneau et al. 2007</a:t>
            </a:r>
          </a:p>
        </p:txBody>
      </p:sp>
    </p:spTree>
    <p:extLst>
      <p:ext uri="{BB962C8B-B14F-4D97-AF65-F5344CB8AC3E}">
        <p14:creationId xmlns:p14="http://schemas.microsoft.com/office/powerpoint/2010/main" val="1554881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770C9-59F6-4E4D-BAD1-F49B31212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413C9B-BA71-E644-B224-0911EA06D1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i="1" dirty="0">
                    <a:latin typeface="Times" pitchFamily="2" charset="0"/>
                  </a:rPr>
                  <a:t>p</a:t>
                </a:r>
                <a:r>
                  <a:rPr lang="en-US" dirty="0"/>
                  <a:t> regulators</a:t>
                </a:r>
              </a:p>
              <a:p>
                <a:r>
                  <a:rPr lang="en-US" i="1" dirty="0">
                    <a:latin typeface="Times" pitchFamily="2" charset="0"/>
                  </a:rPr>
                  <a:t>x</a:t>
                </a:r>
                <a:r>
                  <a:rPr lang="en-US" i="1" baseline="-25000" dirty="0">
                    <a:latin typeface="Times" pitchFamily="2" charset="0"/>
                  </a:rPr>
                  <a:t>i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Gene expression levels for the </a:t>
                </a:r>
                <a:r>
                  <a:rPr lang="en-US" i="1" dirty="0" err="1">
                    <a:latin typeface="Times" pitchFamily="2" charset="0"/>
                    <a:cs typeface="Calibri" panose="020F0502020204030204" pitchFamily="34" charset="0"/>
                  </a:rPr>
                  <a:t>i</a:t>
                </a:r>
                <a:r>
                  <a:rPr lang="en-US" i="1" baseline="30000" dirty="0" err="1">
                    <a:latin typeface="Times" pitchFamily="2" charset="0"/>
                    <a:cs typeface="Calibri" panose="020F0502020204030204" pitchFamily="34" charset="0"/>
                  </a:rPr>
                  <a:t>th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gene</a:t>
                </a:r>
              </a:p>
              <a:p>
                <a:pPr lvl="1"/>
                <a:r>
                  <a:rPr lang="en-US" i="1" dirty="0">
                    <a:latin typeface="Times" pitchFamily="2" charset="0"/>
                    <a:cs typeface="Calibri" panose="020F0502020204030204" pitchFamily="34" charset="0"/>
                  </a:rPr>
                  <a:t>x</a:t>
                </a:r>
                <a:r>
                  <a:rPr lang="en-US" i="1" baseline="-25000" dirty="0">
                    <a:latin typeface="Times" pitchFamily="2" charset="0"/>
                    <a:cs typeface="Calibri" panose="020F0502020204030204" pitchFamily="34" charset="0"/>
                  </a:rPr>
                  <a:t>i</a:t>
                </a:r>
                <a:r>
                  <a:rPr lang="en-US" i="1" dirty="0">
                    <a:latin typeface="Times" pitchFamily="2" charset="0"/>
                    <a:cs typeface="Calibri" panose="020F0502020204030204" pitchFamily="34" charset="0"/>
                  </a:rPr>
                  <a:t>(t)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Expression of gene </a:t>
                </a:r>
                <a:r>
                  <a:rPr lang="en-US" i="1" dirty="0" err="1">
                    <a:latin typeface="Times" pitchFamily="2" charset="0"/>
                    <a:cs typeface="Calibri" panose="020F0502020204030204" pitchFamily="34" charset="0"/>
                  </a:rPr>
                  <a:t>i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at time </a:t>
                </a:r>
                <a:r>
                  <a:rPr lang="en-US" i="1" dirty="0">
                    <a:latin typeface="Times" pitchFamily="2" charset="0"/>
                    <a:cs typeface="Calibri" panose="020F0502020204030204" pitchFamily="34" charset="0"/>
                  </a:rPr>
                  <a:t>t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/sample </a:t>
                </a:r>
                <a:r>
                  <a:rPr lang="en-US" i="1" dirty="0">
                    <a:latin typeface="Times" pitchFamily="2" charset="0"/>
                    <a:cs typeface="Calibri" panose="020F0502020204030204" pitchFamily="34" charset="0"/>
                  </a:rPr>
                  <a:t>t</a:t>
                </a:r>
              </a:p>
              <a:p>
                <a:r>
                  <a:rPr lang="en-US" i="1" dirty="0">
                    <a:latin typeface="Times" pitchFamily="2" charset="0"/>
                    <a:cs typeface="Calibri" panose="020F0502020204030204" pitchFamily="34" charset="0"/>
                  </a:rPr>
                  <a:t>R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Number of samples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𝛽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Regression weight vector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413C9B-BA71-E644-B224-0911EA06D1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1093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Modeling the relationship between regulator and target in </a:t>
            </a:r>
            <a:r>
              <a:rPr lang="en-US" dirty="0" err="1"/>
              <a:t>Inferalator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Time series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Steady state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807" y="2103025"/>
            <a:ext cx="4057415" cy="1154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584" y="4153841"/>
            <a:ext cx="4512189" cy="1283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78222" y="2103025"/>
            <a:ext cx="174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"/>
                <a:cs typeface="Times"/>
              </a:rPr>
              <a:t>m</a:t>
            </a:r>
            <a:r>
              <a:rPr lang="en-US" dirty="0"/>
              <a:t> is the time lag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89178" y="5964296"/>
            <a:ext cx="3998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Network inference: Estimate coefficients</a:t>
            </a: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764" y="5964636"/>
            <a:ext cx="475606" cy="3230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33742" y="5484518"/>
            <a:ext cx="1802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genes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88551" y="5482079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samples</a:t>
            </a:r>
          </a:p>
        </p:txBody>
      </p:sp>
      <p:sp>
        <p:nvSpPr>
          <p:cNvPr id="12" name="Rectangular Callout 11">
            <a:extLst>
              <a:ext uri="{FF2B5EF4-FFF2-40B4-BE49-F238E27FC236}">
                <a16:creationId xmlns:a16="http://schemas.microsoft.com/office/drawing/2014/main" id="{90DE8378-A2BE-6F4F-860E-F11F290A7403}"/>
              </a:ext>
            </a:extLst>
          </p:cNvPr>
          <p:cNvSpPr/>
          <p:nvPr/>
        </p:nvSpPr>
        <p:spPr>
          <a:xfrm>
            <a:off x="2874070" y="1253265"/>
            <a:ext cx="2655193" cy="612648"/>
          </a:xfrm>
          <a:prstGeom prst="wedgeRectCallout">
            <a:avLst>
              <a:gd name="adj1" fmla="val -6685"/>
              <a:gd name="adj2" fmla="val 113806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Change in expression with time</a:t>
            </a:r>
          </a:p>
        </p:txBody>
      </p:sp>
    </p:spTree>
    <p:extLst>
      <p:ext uri="{BB962C8B-B14F-4D97-AF65-F5344CB8AC3E}">
        <p14:creationId xmlns:p14="http://schemas.microsoft.com/office/powerpoint/2010/main" val="375709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approaches to integrate prior graph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Modified Elastic Net (MEN)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Bayesian Best Subset Regression (BBSR)</a:t>
            </a:r>
          </a:p>
        </p:txBody>
      </p:sp>
    </p:spTree>
    <p:extLst>
      <p:ext uri="{BB962C8B-B14F-4D97-AF65-F5344CB8AC3E}">
        <p14:creationId xmlns:p14="http://schemas.microsoft.com/office/powerpoint/2010/main" val="7762605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4212</TotalTime>
  <Words>1936</Words>
  <Application>Microsoft Macintosh PowerPoint</Application>
  <PresentationFormat>On-screen Show (4:3)</PresentationFormat>
  <Paragraphs>288</Paragraphs>
  <Slides>40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ＭＳ Ｐゴシック</vt:lpstr>
      <vt:lpstr>Arial</vt:lpstr>
      <vt:lpstr>Calibri</vt:lpstr>
      <vt:lpstr>Cambria Math</vt:lpstr>
      <vt:lpstr>Times</vt:lpstr>
      <vt:lpstr>Office Theme</vt:lpstr>
      <vt:lpstr>Priors in Dependency network learning</vt:lpstr>
      <vt:lpstr>Goals for this lecture</vt:lpstr>
      <vt:lpstr>Prior-based approaches for network inference</vt:lpstr>
      <vt:lpstr>Recall Dependency  network</vt:lpstr>
      <vt:lpstr>Learning dependency networks</vt:lpstr>
      <vt:lpstr>Overview of the Inferelator algorithm</vt:lpstr>
      <vt:lpstr>Notation</vt:lpstr>
      <vt:lpstr>Modeling the relationship between regulator and target in Inferalator</vt:lpstr>
      <vt:lpstr>Two approaches to integrate prior graph structure</vt:lpstr>
      <vt:lpstr>Recall regularized regression</vt:lpstr>
      <vt:lpstr>Regularized regression</vt:lpstr>
      <vt:lpstr>Elastic net regression</vt:lpstr>
      <vt:lpstr>Elastic net regression</vt:lpstr>
      <vt:lpstr>Modified Elastic Net (MEN)</vt:lpstr>
      <vt:lpstr>Two approaches to integrate prior graph structure</vt:lpstr>
      <vt:lpstr>Probabilistic interpretation for the one predictor case</vt:lpstr>
      <vt:lpstr>Maximum Likelihood estimate of </vt:lpstr>
      <vt:lpstr>Probabilistic interpretation in case of p inputs</vt:lpstr>
      <vt:lpstr>Bayesian framework to estimate parameters</vt:lpstr>
      <vt:lpstr>Priors on parameters in regression</vt:lpstr>
      <vt:lpstr>Bayesian Best Subset Regression (BBSR)</vt:lpstr>
      <vt:lpstr>BBSR continued</vt:lpstr>
      <vt:lpstr>BBSR continued</vt:lpstr>
      <vt:lpstr>BBSR model selection</vt:lpstr>
      <vt:lpstr>Experimental setup</vt:lpstr>
      <vt:lpstr>Workflow of experiments</vt:lpstr>
      <vt:lpstr>Key questions asked in experiments</vt:lpstr>
      <vt:lpstr>How does the  prior parameter affect the performance?</vt:lpstr>
      <vt:lpstr>Can the data discriminate between different types of prior edges?</vt:lpstr>
      <vt:lpstr>Ability to recover new edges is not hampered on adding prior</vt:lpstr>
      <vt:lpstr>What happens when one adds noisy priors?</vt:lpstr>
      <vt:lpstr>Summary</vt:lpstr>
      <vt:lpstr>Goals for this lecture</vt:lpstr>
      <vt:lpstr>iRafNet</vt:lpstr>
      <vt:lpstr>Weighted sampling algorithm in iRafnet</vt:lpstr>
      <vt:lpstr>iRafNet overview</vt:lpstr>
      <vt:lpstr>Constructing sampling weights</vt:lpstr>
      <vt:lpstr>iRafNet application to real data</vt:lpstr>
      <vt:lpstr>Does adding prior help for iRafNet?</vt:lpstr>
      <vt:lpstr>Concluding remarks</vt:lpstr>
    </vt:vector>
  </TitlesOfParts>
  <Company>unm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Constrained network learning</dc:title>
  <dc:creator>Sushmita Roy</dc:creator>
  <cp:lastModifiedBy>SUSHMITA ROY</cp:lastModifiedBy>
  <cp:revision>96</cp:revision>
  <cp:lastPrinted>2018-10-11T17:13:54Z</cp:lastPrinted>
  <dcterms:created xsi:type="dcterms:W3CDTF">2016-09-12T22:13:01Z</dcterms:created>
  <dcterms:modified xsi:type="dcterms:W3CDTF">2018-10-11T17:17:41Z</dcterms:modified>
</cp:coreProperties>
</file>