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98" r:id="rId2"/>
    <p:sldId id="341" r:id="rId3"/>
    <p:sldId id="342" r:id="rId4"/>
    <p:sldId id="307" r:id="rId5"/>
    <p:sldId id="262" r:id="rId6"/>
    <p:sldId id="308" r:id="rId7"/>
    <p:sldId id="309" r:id="rId8"/>
    <p:sldId id="310" r:id="rId9"/>
    <p:sldId id="264" r:id="rId10"/>
    <p:sldId id="265" r:id="rId11"/>
    <p:sldId id="356" r:id="rId12"/>
    <p:sldId id="313" r:id="rId13"/>
    <p:sldId id="266" r:id="rId14"/>
    <p:sldId id="268" r:id="rId15"/>
    <p:sldId id="316" r:id="rId16"/>
    <p:sldId id="359" r:id="rId17"/>
    <p:sldId id="318" r:id="rId18"/>
    <p:sldId id="317" r:id="rId19"/>
    <p:sldId id="269" r:id="rId20"/>
    <p:sldId id="358" r:id="rId21"/>
    <p:sldId id="270" r:id="rId22"/>
    <p:sldId id="271" r:id="rId23"/>
    <p:sldId id="311" r:id="rId24"/>
    <p:sldId id="273" r:id="rId25"/>
    <p:sldId id="272" r:id="rId26"/>
    <p:sldId id="300" r:id="rId27"/>
    <p:sldId id="301" r:id="rId28"/>
    <p:sldId id="302" r:id="rId29"/>
    <p:sldId id="357" r:id="rId30"/>
    <p:sldId id="355" r:id="rId31"/>
    <p:sldId id="325" r:id="rId32"/>
    <p:sldId id="326" r:id="rId33"/>
    <p:sldId id="327" r:id="rId34"/>
    <p:sldId id="559" r:id="rId35"/>
    <p:sldId id="328" r:id="rId36"/>
    <p:sldId id="329" r:id="rId37"/>
    <p:sldId id="330" r:id="rId38"/>
    <p:sldId id="274" r:id="rId39"/>
    <p:sldId id="360" r:id="rId40"/>
    <p:sldId id="304" r:id="rId41"/>
    <p:sldId id="275" r:id="rId42"/>
    <p:sldId id="276" r:id="rId43"/>
    <p:sldId id="277" r:id="rId44"/>
    <p:sldId id="261" r:id="rId45"/>
    <p:sldId id="306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27"/>
    <p:restoredTop sz="77007" autoAdjust="0"/>
  </p:normalViewPr>
  <p:slideViewPr>
    <p:cSldViewPr snapToGrid="0" snapToObjects="1">
      <p:cViewPr varScale="1">
        <p:scale>
          <a:sx n="94" d="100"/>
          <a:sy n="94" d="100"/>
        </p:scale>
        <p:origin x="208" y="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D138-DCE9-4948-AD5F-1191B1A83C71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463F-E297-8943-AF9A-BB2AFBCBC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4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motivation</a:t>
            </a:r>
            <a:r>
              <a:rPr lang="en-US" baseline="0" dirty="0"/>
              <a:t> for this was that Bayesian networks from observational data can really only capture </a:t>
            </a:r>
            <a:r>
              <a:rPr lang="en-US" baseline="0" dirty="0" err="1"/>
              <a:t>correlational</a:t>
            </a:r>
            <a:r>
              <a:rPr lang="en-US" baseline="0" dirty="0"/>
              <a:t> or predictive relationships. If we show a Bayesian network between A,B-&gt;C, we can conclude that A,B are predictive of C. Whereas we might wonder why C is not predictive of A.</a:t>
            </a:r>
          </a:p>
          <a:p>
            <a:r>
              <a:rPr lang="en-US" baseline="0" dirty="0"/>
              <a:t>Often times this causal information is confused with predictive dependencies.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A9F97-B148-7443-94A2-32CCEBDB5D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(9/15/15 12:12) -----</a:t>
            </a:r>
          </a:p>
          <a:p>
            <a:r>
              <a:rPr lang="en-US"/>
              <a:t>Is learning easier or harder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0534-57F2-4641-9557-F38E84B820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(11/20/14 09:11) -----</a:t>
            </a:r>
          </a:p>
          <a:p>
            <a:r>
              <a:rPr lang="en-US" dirty="0"/>
              <a:t>this assumes Xi does not have any parents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33F9-4873-DC40-96C7-4C7D33D15D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33F9-4873-DC40-96C7-4C7D33D15D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90E7-D744-4393-B993-9FDC47915D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GENIE3 was in the OTHER category Method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A9F97-B148-7443-94A2-32CCEBDB5D8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5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CLR: more range of factors. Module-based</a:t>
            </a:r>
            <a:r>
              <a:rPr lang="en-US" baseline="0" dirty="0"/>
              <a:t> methods: works better for </a:t>
            </a:r>
            <a:r>
              <a:rPr lang="en-US" baseline="0" dirty="0" err="1"/>
              <a:t>TFs</a:t>
            </a:r>
            <a:r>
              <a:rPr lang="en-US" baseline="0" dirty="0"/>
              <a:t> that have larger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80714-5510-6047-BF63-F6003E8763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9844-2678-1847-812F-1CD559EE426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7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4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B8B3-AB57-0644-8AD1-28ACADD83100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E3F0-671A-3649-9050-39D51A89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netbiocourse.discovery.wisc.edu" TargetMode="External"/><Relationship Id="rId2" Type="http://schemas.openxmlformats.org/officeDocument/2006/relationships/hyperlink" Target="mailto:sroy@biostat.wi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medcentral.com/1471-2105/8/S2/S5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454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Dependency networks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27660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/>
              <a:t>Sushmita Roy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hlinkClick r:id="rId2"/>
              </a:rPr>
              <a:t>sroy@biostat.wisc.edu</a:t>
            </a:r>
            <a:endParaRPr lang="en-US" sz="2000" dirty="0"/>
          </a:p>
          <a:p>
            <a:pPr algn="ctr">
              <a:spcBef>
                <a:spcPct val="20000"/>
              </a:spcBef>
            </a:pPr>
            <a:r>
              <a:rPr lang="en-US" sz="2000" b="1" dirty="0"/>
              <a:t>Computational Network Biology</a:t>
            </a:r>
            <a:br>
              <a:rPr lang="en-US" sz="2000" dirty="0"/>
            </a:br>
            <a:r>
              <a:rPr lang="en-US" sz="2000" dirty="0"/>
              <a:t>Biostatistics &amp; Medical Informatics 826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hlinkClick r:id="rId3"/>
              </a:rPr>
              <a:t>https://compnetbiocourse.discovery.wisc.edu</a:t>
            </a:r>
            <a:endParaRPr lang="en-US" sz="2000" dirty="0"/>
          </a:p>
          <a:p>
            <a:pPr algn="ctr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81255" y="534374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 27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93192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Popular dependency networks implementations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-44301" y="1716472"/>
            <a:ext cx="9321195" cy="495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Learned by solving </a:t>
            </a:r>
            <a:r>
              <a:rPr lang="en-US" sz="2400" u="sng" dirty="0">
                <a:latin typeface="Calibri"/>
                <a:cs typeface="Calibri"/>
              </a:rPr>
              <a:t>a set of linear regression problems</a:t>
            </a:r>
          </a:p>
          <a:p>
            <a:pPr marL="1371600" lvl="2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/>
              <a:t>TIGRESS (</a:t>
            </a:r>
            <a:r>
              <a:rPr lang="en-US" sz="2400" dirty="0" err="1"/>
              <a:t>Haury</a:t>
            </a:r>
            <a:r>
              <a:rPr lang="en-US" sz="2400" dirty="0"/>
              <a:t> et al, 2010)</a:t>
            </a:r>
          </a:p>
          <a:p>
            <a:pPr marL="1828800" lvl="3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/>
              <a:t>Uses a constraint to learn a “sparse” Markov blanket </a:t>
            </a:r>
          </a:p>
          <a:p>
            <a:pPr marL="1828800" lvl="3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/>
              <a:t>Uses “stability selection” to estimate confidence of edges</a:t>
            </a:r>
          </a:p>
          <a:p>
            <a:pPr marL="457200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Learned by solving a </a:t>
            </a:r>
            <a:r>
              <a:rPr lang="en-US" sz="2400" u="sng" dirty="0"/>
              <a:t>set of non-linear regression problems</a:t>
            </a:r>
          </a:p>
          <a:p>
            <a:pPr marL="914400" lvl="1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/>
              <a:t>Non-linearity captured by Regression Tree (Heckerman et al, 2000)</a:t>
            </a:r>
          </a:p>
          <a:p>
            <a:pPr marL="914400" lvl="1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/>
              <a:t>GENIE3: Non-linearity captured by Random forest (Huynh-Thu et al, 2010)</a:t>
            </a:r>
          </a:p>
          <a:p>
            <a:pPr marL="914400" lvl="1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 err="1"/>
              <a:t>Inferelator</a:t>
            </a:r>
            <a:r>
              <a:rPr lang="en-US" sz="2400" dirty="0"/>
              <a:t> (</a:t>
            </a:r>
            <a:r>
              <a:rPr lang="en-US" sz="2400" dirty="0" err="1"/>
              <a:t>Bonneau</a:t>
            </a:r>
            <a:r>
              <a:rPr lang="en-US" sz="2400" dirty="0"/>
              <a:t> et al, Genome Biology 2005)</a:t>
            </a:r>
          </a:p>
          <a:p>
            <a:pPr marL="1371600" lvl="2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/>
              <a:t>Can handle time course and single time point data</a:t>
            </a:r>
          </a:p>
          <a:p>
            <a:pPr marL="1371600" lvl="2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/>
              <a:t>Non-linear regression is done using a logistic transform</a:t>
            </a:r>
          </a:p>
          <a:p>
            <a:pPr marL="1371600" lvl="2" indent="-457200">
              <a:spcBef>
                <a:spcPts val="50"/>
              </a:spcBef>
              <a:buFont typeface="Arial"/>
              <a:buChar char="•"/>
            </a:pPr>
            <a:r>
              <a:rPr lang="en-US" sz="2400" dirty="0"/>
              <a:t>Handles linear and non-linear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89662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Dependency networks</a:t>
            </a:r>
          </a:p>
          <a:p>
            <a:r>
              <a:rPr lang="en-US" dirty="0"/>
              <a:t>GENIE3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 of expression-based network inference methods</a:t>
            </a:r>
          </a:p>
        </p:txBody>
      </p:sp>
    </p:spTree>
    <p:extLst>
      <p:ext uri="{BB962C8B-B14F-4D97-AF65-F5344CB8AC3E}">
        <p14:creationId xmlns:p14="http://schemas.microsoft.com/office/powerpoint/2010/main" val="37836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data matrix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2782" y="2038017"/>
            <a:ext cx="1875313" cy="3396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816644" y="3544327"/>
            <a:ext cx="97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</a:rPr>
              <a:t>p</a:t>
            </a:r>
            <a:r>
              <a:rPr lang="en-US" dirty="0"/>
              <a:t> Genes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6664" y="1203423"/>
            <a:ext cx="31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</a:rPr>
              <a:t>N</a:t>
            </a:r>
            <a:r>
              <a:rPr lang="en-US" dirty="0"/>
              <a:t> Experiments/Time points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3449" y="5759615"/>
            <a:ext cx="443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 (expression levels) of all variables in sample </a:t>
            </a:r>
            <a:r>
              <a:rPr lang="en-US" i="1" dirty="0" err="1">
                <a:latin typeface="Times"/>
                <a:cs typeface="Times"/>
              </a:rPr>
              <a:t>i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39224" y="5523323"/>
            <a:ext cx="472580" cy="236292"/>
          </a:xfrm>
          <a:custGeom>
            <a:avLst/>
            <a:gdLst>
              <a:gd name="connsiteX0" fmla="*/ 0 w 472580"/>
              <a:gd name="connsiteY0" fmla="*/ 0 h 236292"/>
              <a:gd name="connsiteX1" fmla="*/ 398688 w 472580"/>
              <a:gd name="connsiteY1" fmla="*/ 59073 h 236292"/>
              <a:gd name="connsiteX2" fmla="*/ 472520 w 472580"/>
              <a:gd name="connsiteY2" fmla="*/ 236292 h 2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580" h="236292">
                <a:moveTo>
                  <a:pt x="0" y="0"/>
                </a:moveTo>
                <a:cubicBezTo>
                  <a:pt x="159967" y="9845"/>
                  <a:pt x="319935" y="19691"/>
                  <a:pt x="398688" y="59073"/>
                </a:cubicBezTo>
                <a:cubicBezTo>
                  <a:pt x="477441" y="98455"/>
                  <a:pt x="472520" y="236292"/>
                  <a:pt x="472520" y="23629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857553" y="2595542"/>
            <a:ext cx="118131" cy="214874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8118" y="2494164"/>
            <a:ext cx="205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 of variable </a:t>
            </a:r>
            <a:r>
              <a:rPr lang="en-US" i="1" dirty="0" err="1">
                <a:latin typeface="Times"/>
                <a:cs typeface="Times"/>
              </a:rPr>
              <a:t>X</a:t>
            </a:r>
            <a:r>
              <a:rPr lang="en-US" i="1" baseline="-25000" dirty="0" err="1">
                <a:latin typeface="Times"/>
                <a:cs typeface="Times"/>
              </a:rPr>
              <a:t>j</a:t>
            </a:r>
            <a:r>
              <a:rPr lang="en-US" i="1" baseline="-25000" dirty="0">
                <a:latin typeface="Times"/>
                <a:cs typeface="Times"/>
              </a:rPr>
              <a:t> </a:t>
            </a:r>
            <a:r>
              <a:rPr lang="en-US" dirty="0">
                <a:latin typeface="Calibri"/>
                <a:cs typeface="Calibri"/>
              </a:rPr>
              <a:t>in all m experiments</a:t>
            </a:r>
          </a:p>
        </p:txBody>
      </p:sp>
      <p:sp>
        <p:nvSpPr>
          <p:cNvPr id="12" name="Freeform 11"/>
          <p:cNvSpPr/>
          <p:nvPr/>
        </p:nvSpPr>
        <p:spPr>
          <a:xfrm flipV="1">
            <a:off x="4990992" y="3455776"/>
            <a:ext cx="472580" cy="251186"/>
          </a:xfrm>
          <a:custGeom>
            <a:avLst/>
            <a:gdLst>
              <a:gd name="connsiteX0" fmla="*/ 0 w 472580"/>
              <a:gd name="connsiteY0" fmla="*/ 0 h 236292"/>
              <a:gd name="connsiteX1" fmla="*/ 398688 w 472580"/>
              <a:gd name="connsiteY1" fmla="*/ 59073 h 236292"/>
              <a:gd name="connsiteX2" fmla="*/ 472520 w 472580"/>
              <a:gd name="connsiteY2" fmla="*/ 236292 h 2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580" h="236292">
                <a:moveTo>
                  <a:pt x="0" y="0"/>
                </a:moveTo>
                <a:cubicBezTo>
                  <a:pt x="159967" y="9845"/>
                  <a:pt x="319935" y="19691"/>
                  <a:pt x="398688" y="59073"/>
                </a:cubicBezTo>
                <a:cubicBezTo>
                  <a:pt x="477441" y="98455"/>
                  <a:pt x="472520" y="236292"/>
                  <a:pt x="472520" y="23629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>
            <a:off x="3758010" y="786189"/>
            <a:ext cx="324857" cy="1875313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flipH="1">
            <a:off x="2448352" y="2038017"/>
            <a:ext cx="403508" cy="3396694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8764" y="2050245"/>
            <a:ext cx="101673" cy="15606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053946" y="2248914"/>
                <a:ext cx="574132" cy="479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i="1" baseline="-25000" dirty="0">
                  <a:latin typeface="Times"/>
                  <a:cs typeface="Times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46" y="2248914"/>
                <a:ext cx="574132" cy="479298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738764" y="3728981"/>
            <a:ext cx="101673" cy="16909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21093" y="1890337"/>
            <a:ext cx="118131" cy="366252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411004" y="2656615"/>
            <a:ext cx="354391" cy="2068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411004" y="2656615"/>
            <a:ext cx="383924" cy="15587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1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GENIE3: </a:t>
            </a:r>
            <a:r>
              <a:rPr lang="en-US" dirty="0" err="1"/>
              <a:t>GEne</a:t>
            </a:r>
            <a:r>
              <a:rPr lang="en-US" dirty="0"/>
              <a:t> Network Inference with Ensemble of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Solves a set of regression problems</a:t>
            </a:r>
          </a:p>
          <a:p>
            <a:pPr lvl="1"/>
            <a:r>
              <a:rPr lang="en-US" sz="2400" dirty="0"/>
              <a:t>One per random variable</a:t>
            </a:r>
          </a:p>
          <a:p>
            <a:pPr lvl="1"/>
            <a:r>
              <a:rPr lang="en-US" sz="2400" dirty="0"/>
              <a:t>Minimizes the prediction error per variable </a:t>
            </a:r>
            <a:r>
              <a:rPr lang="en-US" sz="2400" i="1" dirty="0" err="1">
                <a:latin typeface="Times" pitchFamily="2" charset="0"/>
              </a:rPr>
              <a:t>X</a:t>
            </a:r>
            <a:r>
              <a:rPr lang="en-US" sz="2400" i="1" baseline="-25000" dirty="0" err="1">
                <a:latin typeface="Times" pitchFamily="2" charset="0"/>
              </a:rPr>
              <a:t>j</a:t>
            </a:r>
            <a:endParaRPr lang="en-US" sz="2400" i="1" baseline="-25000" dirty="0">
              <a:latin typeface="Times" pitchFamily="2" charset="0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Uses an </a:t>
            </a:r>
            <a:r>
              <a:rPr lang="en-US" sz="2800" u="sng" dirty="0"/>
              <a:t>Ensemble of regression trees </a:t>
            </a:r>
            <a:r>
              <a:rPr lang="en-US" sz="2800" dirty="0"/>
              <a:t>to represent 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j</a:t>
            </a:r>
            <a:endParaRPr lang="en-US" sz="2800" dirty="0"/>
          </a:p>
          <a:p>
            <a:pPr lvl="1"/>
            <a:r>
              <a:rPr lang="en-US" sz="2400" dirty="0"/>
              <a:t>Models non-linear dependencies </a:t>
            </a:r>
          </a:p>
          <a:p>
            <a:r>
              <a:rPr lang="en-US" sz="2800" dirty="0"/>
              <a:t>Outputs a </a:t>
            </a:r>
            <a:r>
              <a:rPr lang="en-US" sz="2800" u="sng" dirty="0"/>
              <a:t>directed cyclic graph </a:t>
            </a:r>
            <a:r>
              <a:rPr lang="en-US" sz="2800" dirty="0"/>
              <a:t>with a confidence of each edge</a:t>
            </a:r>
          </a:p>
          <a:p>
            <a:pPr lvl="1"/>
            <a:r>
              <a:rPr lang="en-US" sz="2400" dirty="0"/>
              <a:t>Directionality means “good predictor”</a:t>
            </a:r>
          </a:p>
          <a:p>
            <a:r>
              <a:rPr lang="en-US" sz="2800" dirty="0"/>
              <a:t>Focus on generating a ranking over edges rather than a graph structure and parameters</a:t>
            </a:r>
          </a:p>
          <a:p>
            <a:pPr lvl="1"/>
            <a:r>
              <a:rPr lang="en-US" sz="2400" dirty="0"/>
              <a:t>Rank is determined by confidence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2129" y="6211669"/>
            <a:ext cx="880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Inferring Regulatory Networks from Expression Data Using Tree-Based Methods Van </a:t>
            </a:r>
            <a:r>
              <a:rPr lang="en-US" dirty="0" err="1"/>
              <a:t>Anh</a:t>
            </a:r>
            <a:r>
              <a:rPr lang="en-US" dirty="0"/>
              <a:t> Huynh-Thu, </a:t>
            </a:r>
            <a:r>
              <a:rPr lang="en-US" dirty="0" err="1"/>
              <a:t>Alexandre</a:t>
            </a:r>
            <a:r>
              <a:rPr lang="en-US" dirty="0"/>
              <a:t> </a:t>
            </a:r>
            <a:r>
              <a:rPr lang="en-US" dirty="0" err="1"/>
              <a:t>Irrthum</a:t>
            </a:r>
            <a:r>
              <a:rPr lang="en-US" dirty="0"/>
              <a:t>, Louis </a:t>
            </a:r>
            <a:r>
              <a:rPr lang="en-US" dirty="0" err="1"/>
              <a:t>Wehenkel</a:t>
            </a:r>
            <a:r>
              <a:rPr lang="en-US" dirty="0"/>
              <a:t>, Pierre </a:t>
            </a:r>
            <a:r>
              <a:rPr lang="en-US" dirty="0" err="1"/>
              <a:t>Geurts</a:t>
            </a:r>
            <a:r>
              <a:rPr lang="en-US" dirty="0"/>
              <a:t>, </a:t>
            </a:r>
            <a:r>
              <a:rPr lang="en-US" dirty="0" err="1"/>
              <a:t>Plos</a:t>
            </a:r>
            <a:r>
              <a:rPr lang="en-US" dirty="0"/>
              <a:t> One 2010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72" y="2566588"/>
            <a:ext cx="3975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34" y="173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 our very simple regression tree for two variables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5149" y="4974436"/>
            <a:ext cx="24872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145149" y="2469794"/>
            <a:ext cx="0" cy="2504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12727" y="4551116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65127" y="4359575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17527" y="4511975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08187" y="426752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60587" y="441992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60467" y="3723219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12867" y="3875619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65907" y="3875619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18307" y="4028019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97571" y="5397755"/>
            <a:ext cx="71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"/>
                <a:cs typeface="Times"/>
              </a:rPr>
              <a:t>X</a:t>
            </a:r>
            <a:r>
              <a:rPr lang="en-US" sz="3600" i="1" baseline="-25000" dirty="0">
                <a:latin typeface="Times"/>
                <a:cs typeface="Times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6184" y="3406801"/>
            <a:ext cx="71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"/>
                <a:cs typeface="Times"/>
              </a:rPr>
              <a:t>X</a:t>
            </a:r>
            <a:r>
              <a:rPr lang="en-US" sz="3600" i="1" baseline="-25000" dirty="0">
                <a:latin typeface="Times"/>
                <a:cs typeface="Times"/>
              </a:rPr>
              <a:t>3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992887" y="3212412"/>
            <a:ext cx="0" cy="183299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700947" y="333766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53347" y="349006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06387" y="349006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58787" y="364246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853347" y="349006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05747" y="364246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58787" y="364246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11187" y="3794860"/>
            <a:ext cx="97018" cy="88192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524541" y="3212412"/>
            <a:ext cx="0" cy="183299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68847" y="2850091"/>
            <a:ext cx="37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49483" y="2850091"/>
            <a:ext cx="37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47" y="3977865"/>
            <a:ext cx="552458" cy="160598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98" y="3516901"/>
            <a:ext cx="534810" cy="153681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87" y="3929565"/>
            <a:ext cx="619413" cy="177992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6057454" y="2324955"/>
            <a:ext cx="1576942" cy="71966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b="1" i="1" baseline="-25000" dirty="0">
                <a:solidFill>
                  <a:srgbClr val="000000"/>
                </a:solidFill>
                <a:latin typeface="Times"/>
                <a:cs typeface="Times"/>
              </a:rPr>
              <a:t>2 </a:t>
            </a:r>
            <a:r>
              <a:rPr lang="en-US" sz="2000" b="1" i="1" dirty="0">
                <a:solidFill>
                  <a:srgbClr val="000000"/>
                </a:solidFill>
                <a:latin typeface="Times"/>
                <a:cs typeface="Times"/>
              </a:rPr>
              <a:t>&gt; e</a:t>
            </a:r>
            <a:r>
              <a:rPr lang="en-US" sz="2000" b="1" i="1" baseline="-25000" dirty="0">
                <a:solidFill>
                  <a:srgbClr val="000000"/>
                </a:solidFill>
                <a:latin typeface="Times"/>
                <a:cs typeface="Times"/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6875283" y="3398334"/>
            <a:ext cx="1457562" cy="7247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b="1" i="1" baseline="-25000" dirty="0">
                <a:solidFill>
                  <a:srgbClr val="000000"/>
                </a:solidFill>
                <a:latin typeface="Times"/>
                <a:cs typeface="Times"/>
              </a:rPr>
              <a:t>2 </a:t>
            </a:r>
            <a:r>
              <a:rPr lang="en-US" sz="2000" b="1" i="1" dirty="0">
                <a:solidFill>
                  <a:srgbClr val="000000"/>
                </a:solidFill>
                <a:latin typeface="Times"/>
                <a:cs typeface="Times"/>
              </a:rPr>
              <a:t>&gt; e</a:t>
            </a:r>
            <a:r>
              <a:rPr lang="en-US" sz="2000" b="1" i="1" baseline="-25000" dirty="0">
                <a:solidFill>
                  <a:srgbClr val="000000"/>
                </a:solidFill>
                <a:latin typeface="Times"/>
                <a:cs typeface="Times"/>
              </a:rPr>
              <a:t>2</a:t>
            </a:r>
          </a:p>
        </p:txBody>
      </p:sp>
      <p:cxnSp>
        <p:nvCxnSpPr>
          <p:cNvPr id="46" name="Straight Arrow Connector 45"/>
          <p:cNvCxnSpPr>
            <a:endCxn id="45" idx="0"/>
          </p:cNvCxnSpPr>
          <p:nvPr/>
        </p:nvCxnSpPr>
        <p:spPr>
          <a:xfrm>
            <a:off x="7175500" y="3004458"/>
            <a:ext cx="428564" cy="3938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81557" y="2887980"/>
            <a:ext cx="51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48" name="Straight Arrow Connector 47"/>
          <p:cNvCxnSpPr>
            <a:endCxn id="55" idx="0"/>
          </p:cNvCxnSpPr>
          <p:nvPr/>
        </p:nvCxnSpPr>
        <p:spPr>
          <a:xfrm flipH="1">
            <a:off x="5364228" y="2929458"/>
            <a:ext cx="950391" cy="170985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584217" y="2782802"/>
            <a:ext cx="4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846339" y="4119442"/>
            <a:ext cx="134454" cy="59689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039097" y="4087457"/>
            <a:ext cx="396461" cy="6774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96125" y="4149657"/>
            <a:ext cx="4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69763" y="4099126"/>
            <a:ext cx="51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02620" y="4684751"/>
            <a:ext cx="1060450" cy="544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37815" y="4639308"/>
            <a:ext cx="1052826" cy="525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375108" y="4608660"/>
            <a:ext cx="1060450" cy="591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2" y="4818157"/>
            <a:ext cx="886820" cy="254833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86" y="4777559"/>
            <a:ext cx="932126" cy="267852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97" y="4812100"/>
            <a:ext cx="889960" cy="25870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741879" y="5605610"/>
            <a:ext cx="48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"/>
                <a:cs typeface="Times"/>
              </a:rPr>
              <a:t>X</a:t>
            </a:r>
            <a:r>
              <a:rPr lang="en-US" sz="2000" i="1" baseline="-25000" dirty="0">
                <a:latin typeface="Times"/>
                <a:cs typeface="Times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1907" y="1581973"/>
            <a:ext cx="387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The tree specifies </a:t>
            </a:r>
            <a:r>
              <a:rPr lang="en-US" i="1" dirty="0">
                <a:latin typeface="Times"/>
                <a:cs typeface="Times"/>
              </a:rPr>
              <a:t>X</a:t>
            </a:r>
            <a:r>
              <a:rPr lang="en-US" i="1" baseline="-25000" dirty="0">
                <a:latin typeface="Times"/>
                <a:cs typeface="Times"/>
              </a:rPr>
              <a:t>3 </a:t>
            </a:r>
            <a:r>
              <a:rPr lang="en-US" dirty="0">
                <a:latin typeface="Calibri"/>
                <a:cs typeface="Calibri"/>
              </a:rPr>
              <a:t>as a function of </a:t>
            </a:r>
            <a:r>
              <a:rPr lang="en-US" i="1" dirty="0">
                <a:latin typeface="Times"/>
                <a:cs typeface="Times"/>
              </a:rPr>
              <a:t>X</a:t>
            </a:r>
            <a:r>
              <a:rPr lang="en-US" i="1" baseline="-25000" dirty="0">
                <a:latin typeface="Times"/>
                <a:cs typeface="Times"/>
              </a:rPr>
              <a:t>2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6603785" y="3259137"/>
            <a:ext cx="544507" cy="427723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10581" y="169333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Interior nodes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38225" y="3868466"/>
            <a:ext cx="119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 nodes</a:t>
            </a:r>
          </a:p>
        </p:txBody>
      </p:sp>
      <p:cxnSp>
        <p:nvCxnSpPr>
          <p:cNvPr id="20" name="Straight Connector 19"/>
          <p:cNvCxnSpPr>
            <a:stCxn id="57" idx="2"/>
          </p:cNvCxnSpPr>
          <p:nvPr/>
        </p:nvCxnSpPr>
        <p:spPr>
          <a:xfrm>
            <a:off x="4837815" y="4237798"/>
            <a:ext cx="298629" cy="270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14913" y="4220555"/>
            <a:ext cx="1099706" cy="4187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7" idx="3"/>
          </p:cNvCxnSpPr>
          <p:nvPr/>
        </p:nvCxnSpPr>
        <p:spPr>
          <a:xfrm>
            <a:off x="5437404" y="4053132"/>
            <a:ext cx="2448613" cy="6316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9763" y="2110110"/>
            <a:ext cx="195867" cy="12882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175500" y="2049436"/>
            <a:ext cx="474972" cy="2755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97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Prediction of </a:t>
            </a:r>
            <a:r>
              <a:rPr lang="en-GB" b="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GB" b="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GB" b="1" dirty="0"/>
              <a:t> using a single tree</a:t>
            </a:r>
          </a:p>
        </p:txBody>
      </p:sp>
      <p:cxnSp>
        <p:nvCxnSpPr>
          <p:cNvPr id="221" name="Straight Connector 220"/>
          <p:cNvCxnSpPr>
            <a:stCxn id="235" idx="3"/>
            <a:endCxn id="236" idx="0"/>
          </p:cNvCxnSpPr>
          <p:nvPr/>
        </p:nvCxnSpPr>
        <p:spPr>
          <a:xfrm rot="5400000">
            <a:off x="2797449" y="2496427"/>
            <a:ext cx="259170" cy="84400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2" name="Straight Connector 221"/>
          <p:cNvCxnSpPr>
            <a:stCxn id="235" idx="5"/>
            <a:endCxn id="237" idx="0"/>
          </p:cNvCxnSpPr>
          <p:nvPr/>
        </p:nvCxnSpPr>
        <p:spPr>
          <a:xfrm rot="16200000" flipH="1">
            <a:off x="3627067" y="2619761"/>
            <a:ext cx="259170" cy="59733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3" name="Straight Connector 222"/>
          <p:cNvCxnSpPr>
            <a:stCxn id="236" idx="3"/>
            <a:endCxn id="241" idx="0"/>
          </p:cNvCxnSpPr>
          <p:nvPr/>
        </p:nvCxnSpPr>
        <p:spPr>
          <a:xfrm rot="5400000">
            <a:off x="2142911" y="3187449"/>
            <a:ext cx="315572" cy="299724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4" name="Straight Connector 223"/>
          <p:cNvCxnSpPr>
            <a:stCxn id="236" idx="5"/>
            <a:endCxn id="246" idx="0"/>
          </p:cNvCxnSpPr>
          <p:nvPr/>
        </p:nvCxnSpPr>
        <p:spPr>
          <a:xfrm rot="16200000" flipH="1">
            <a:off x="2554376" y="3184653"/>
            <a:ext cx="315572" cy="305314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5" name="Straight Connector 224"/>
          <p:cNvCxnSpPr>
            <a:stCxn id="237" idx="3"/>
            <a:endCxn id="238" idx="0"/>
          </p:cNvCxnSpPr>
          <p:nvPr/>
        </p:nvCxnSpPr>
        <p:spPr>
          <a:xfrm rot="5400000">
            <a:off x="3603516" y="3097764"/>
            <a:ext cx="315572" cy="47909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6" name="Straight Connector 225"/>
          <p:cNvCxnSpPr>
            <a:stCxn id="237" idx="5"/>
            <a:endCxn id="239" idx="0"/>
          </p:cNvCxnSpPr>
          <p:nvPr/>
        </p:nvCxnSpPr>
        <p:spPr>
          <a:xfrm rot="16200000" flipH="1">
            <a:off x="4167437" y="3121881"/>
            <a:ext cx="315572" cy="430857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7" name="Straight Connector 226"/>
          <p:cNvCxnSpPr>
            <a:stCxn id="239" idx="5"/>
            <a:endCxn id="243" idx="0"/>
          </p:cNvCxnSpPr>
          <p:nvPr/>
        </p:nvCxnSpPr>
        <p:spPr>
          <a:xfrm rot="16200000" flipH="1">
            <a:off x="4543696" y="3678034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8" name="Straight Connector 227"/>
          <p:cNvCxnSpPr>
            <a:stCxn id="238" idx="5"/>
            <a:endCxn id="245" idx="0"/>
          </p:cNvCxnSpPr>
          <p:nvPr/>
        </p:nvCxnSpPr>
        <p:spPr>
          <a:xfrm rot="16200000" flipH="1">
            <a:off x="3524799" y="3678035"/>
            <a:ext cx="356840" cy="25398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9" name="Straight Connector 228"/>
          <p:cNvCxnSpPr>
            <a:stCxn id="241" idx="5"/>
            <a:endCxn id="242" idx="0"/>
          </p:cNvCxnSpPr>
          <p:nvPr/>
        </p:nvCxnSpPr>
        <p:spPr>
          <a:xfrm rot="16200000" flipH="1">
            <a:off x="2153879" y="3678034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0" name="Straight Connector 229"/>
          <p:cNvCxnSpPr>
            <a:stCxn id="241" idx="3"/>
            <a:endCxn id="247" idx="0"/>
          </p:cNvCxnSpPr>
          <p:nvPr/>
        </p:nvCxnSpPr>
        <p:spPr>
          <a:xfrm rot="5400000">
            <a:off x="1790951" y="3678035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1" name="Straight Connector 230"/>
          <p:cNvCxnSpPr>
            <a:stCxn id="238" idx="3"/>
            <a:endCxn id="240" idx="0"/>
          </p:cNvCxnSpPr>
          <p:nvPr/>
        </p:nvCxnSpPr>
        <p:spPr>
          <a:xfrm rot="5400000">
            <a:off x="3161871" y="3678035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2" name="Straight Connector 231"/>
          <p:cNvCxnSpPr>
            <a:stCxn id="239" idx="3"/>
            <a:endCxn id="244" idx="0"/>
          </p:cNvCxnSpPr>
          <p:nvPr/>
        </p:nvCxnSpPr>
        <p:spPr>
          <a:xfrm rot="5400000">
            <a:off x="4180768" y="3678035"/>
            <a:ext cx="356840" cy="25398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3" name="Straight Connector 232"/>
          <p:cNvCxnSpPr>
            <a:stCxn id="240" idx="3"/>
            <a:endCxn id="248" idx="0"/>
          </p:cNvCxnSpPr>
          <p:nvPr/>
        </p:nvCxnSpPr>
        <p:spPr>
          <a:xfrm rot="5400000">
            <a:off x="2882238" y="4292878"/>
            <a:ext cx="454510" cy="98667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4" name="Straight Connector 233"/>
          <p:cNvCxnSpPr>
            <a:stCxn id="240" idx="5"/>
            <a:endCxn id="249" idx="0"/>
          </p:cNvCxnSpPr>
          <p:nvPr/>
        </p:nvCxnSpPr>
        <p:spPr>
          <a:xfrm rot="16200000" flipH="1">
            <a:off x="3090783" y="4291944"/>
            <a:ext cx="454510" cy="10053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35" name="Oval 234"/>
          <p:cNvSpPr/>
          <p:nvPr/>
        </p:nvSpPr>
        <p:spPr>
          <a:xfrm>
            <a:off x="3326474" y="2657336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427995" y="3048015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978285" y="3048015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444719" y="3495097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4463616" y="3495097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3136262" y="3983447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073798" y="3495097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82254" y="3983447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4772072" y="3983447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4155161" y="3983447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753173" y="3983447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787783" y="3495097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1765342" y="3983447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983123" y="4569466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3291267" y="4569466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0" name="Straight Connector 249"/>
          <p:cNvCxnSpPr>
            <a:stCxn id="242" idx="3"/>
            <a:endCxn id="252" idx="0"/>
          </p:cNvCxnSpPr>
          <p:nvPr/>
        </p:nvCxnSpPr>
        <p:spPr>
          <a:xfrm rot="5400000">
            <a:off x="2127621" y="4292268"/>
            <a:ext cx="454510" cy="9988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1" name="Straight Connector 250"/>
          <p:cNvCxnSpPr>
            <a:stCxn id="242" idx="5"/>
            <a:endCxn id="253" idx="0"/>
          </p:cNvCxnSpPr>
          <p:nvPr/>
        </p:nvCxnSpPr>
        <p:spPr>
          <a:xfrm rot="16200000" flipH="1">
            <a:off x="2336166" y="4292554"/>
            <a:ext cx="454510" cy="9931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2" name="Oval 251"/>
          <p:cNvSpPr/>
          <p:nvPr/>
        </p:nvSpPr>
        <p:spPr>
          <a:xfrm>
            <a:off x="2227896" y="4569466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536041" y="4569466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122"/>
          <p:cNvGrpSpPr/>
          <p:nvPr/>
        </p:nvGrpSpPr>
        <p:grpSpPr>
          <a:xfrm>
            <a:off x="7215206" y="1657030"/>
            <a:ext cx="1785950" cy="800102"/>
            <a:chOff x="4429124" y="3738562"/>
            <a:chExt cx="1190633" cy="533401"/>
          </a:xfrm>
        </p:grpSpPr>
        <p:sp>
          <p:nvSpPr>
            <p:cNvPr id="124" name="Rounded Rectangle 123"/>
            <p:cNvSpPr/>
            <p:nvPr/>
          </p:nvSpPr>
          <p:spPr bwMode="auto">
            <a:xfrm>
              <a:off x="4429124" y="3738562"/>
              <a:ext cx="1190633" cy="533401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500562" y="3781594"/>
              <a:ext cx="176061" cy="176060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4500562" y="4034406"/>
              <a:ext cx="176061" cy="176060"/>
            </a:xfrm>
            <a:prstGeom prst="ellips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708531" y="3989542"/>
              <a:ext cx="877590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split nodes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09289" y="3744119"/>
              <a:ext cx="842410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leaf nodes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066001" y="1949286"/>
            <a:ext cx="67501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  <a:latin typeface="Times"/>
                <a:cs typeface="Times"/>
              </a:rPr>
              <a:t>x</a:t>
            </a:r>
            <a:r>
              <a:rPr lang="en-GB" sz="2400" b="1" i="1" baseline="-25000" dirty="0">
                <a:solidFill>
                  <a:srgbClr val="C00000"/>
                </a:solidFill>
                <a:latin typeface="Times"/>
                <a:cs typeface="Times"/>
              </a:rPr>
              <a:t>-j</a:t>
            </a:r>
          </a:p>
        </p:txBody>
      </p:sp>
      <p:cxnSp>
        <p:nvCxnSpPr>
          <p:cNvPr id="131" name="Straight Arrow Connector 130"/>
          <p:cNvCxnSpPr>
            <a:endCxn id="235" idx="0"/>
          </p:cNvCxnSpPr>
          <p:nvPr/>
        </p:nvCxnSpPr>
        <p:spPr bwMode="auto">
          <a:xfrm rot="5400000">
            <a:off x="3292567" y="2546393"/>
            <a:ext cx="221886" cy="1588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>
            <a:stCxn id="235" idx="5"/>
            <a:endCxn id="237" idx="0"/>
          </p:cNvCxnSpPr>
          <p:nvPr/>
        </p:nvCxnSpPr>
        <p:spPr bwMode="auto">
          <a:xfrm rot="16200000" flipH="1">
            <a:off x="3627067" y="2619761"/>
            <a:ext cx="259170" cy="597338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>
            <a:stCxn id="237" idx="3"/>
            <a:endCxn id="238" idx="0"/>
          </p:cNvCxnSpPr>
          <p:nvPr/>
        </p:nvCxnSpPr>
        <p:spPr bwMode="auto">
          <a:xfrm rot="5400000">
            <a:off x="3603516" y="3097764"/>
            <a:ext cx="315573" cy="479093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38" idx="3"/>
            <a:endCxn id="240" idx="0"/>
          </p:cNvCxnSpPr>
          <p:nvPr/>
        </p:nvCxnSpPr>
        <p:spPr bwMode="auto">
          <a:xfrm rot="5400000">
            <a:off x="3161870" y="3678034"/>
            <a:ext cx="356841" cy="253984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240" idx="5"/>
            <a:endCxn id="249" idx="0"/>
          </p:cNvCxnSpPr>
          <p:nvPr/>
        </p:nvCxnSpPr>
        <p:spPr bwMode="auto">
          <a:xfrm rot="16200000" flipH="1">
            <a:off x="3090782" y="4291945"/>
            <a:ext cx="454510" cy="100532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0942" y="6585409"/>
            <a:ext cx="797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Taken from ICCV09 tutorial by Kim, </a:t>
            </a:r>
            <a:r>
              <a:rPr lang="en-US" sz="1400" dirty="0" err="1"/>
              <a:t>Shotton</a:t>
            </a:r>
            <a:r>
              <a:rPr lang="en-US" sz="1400" dirty="0"/>
              <a:t> and </a:t>
            </a:r>
            <a:r>
              <a:rPr lang="en-US" sz="1400" dirty="0" err="1"/>
              <a:t>Stenger</a:t>
            </a:r>
            <a:r>
              <a:rPr lang="en-US" sz="1400" dirty="0"/>
              <a:t>: http://</a:t>
            </a:r>
            <a:r>
              <a:rPr lang="en-US" sz="1400" dirty="0" err="1"/>
              <a:t>www.iis.ee.ic.ac.uk</a:t>
            </a:r>
            <a:r>
              <a:rPr lang="en-US" sz="1400" dirty="0"/>
              <a:t>/~</a:t>
            </a:r>
            <a:r>
              <a:rPr lang="en-US" sz="1400" dirty="0" err="1"/>
              <a:t>tkkim</a:t>
            </a:r>
            <a:r>
              <a:rPr lang="en-US" sz="1400" dirty="0"/>
              <a:t>/iccv09_tutorial  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31" y="4581846"/>
            <a:ext cx="254000" cy="31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0220" y="4530014"/>
            <a:ext cx="39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 is the mean at each leaf node</a:t>
            </a:r>
          </a:p>
        </p:txBody>
      </p:sp>
    </p:spTree>
    <p:extLst>
      <p:ext uri="{BB962C8B-B14F-4D97-AF65-F5344CB8AC3E}">
        <p14:creationId xmlns:p14="http://schemas.microsoft.com/office/powerpoint/2010/main" val="26123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04B3-7074-BF44-9415-F4948F88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example with a regression tree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B8500-9666-6F48-8AA8-8985020D9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65" t="12236" r="4792" b="27586"/>
          <a:stretch/>
        </p:blipFill>
        <p:spPr>
          <a:xfrm>
            <a:off x="4671548" y="1358291"/>
            <a:ext cx="3459637" cy="3185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EA673C-E010-7F4D-A3BE-E871DF2B75BA}"/>
              </a:ext>
            </a:extLst>
          </p:cNvPr>
          <p:cNvSpPr txBox="1"/>
          <p:nvPr/>
        </p:nvSpPr>
        <p:spPr>
          <a:xfrm>
            <a:off x="457200" y="5030865"/>
            <a:ext cx="451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we observe AMAT=10% and INTL=7%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66CA0F-A34D-8043-A41C-8C885933FAF2}"/>
              </a:ext>
            </a:extLst>
          </p:cNvPr>
          <p:cNvSpPr/>
          <p:nvPr/>
        </p:nvSpPr>
        <p:spPr>
          <a:xfrm>
            <a:off x="1261339" y="2718652"/>
            <a:ext cx="1008668" cy="4807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5848B-81C1-9348-99E0-7180B199128B}"/>
              </a:ext>
            </a:extLst>
          </p:cNvPr>
          <p:cNvSpPr txBox="1"/>
          <p:nvPr/>
        </p:nvSpPr>
        <p:spPr>
          <a:xfrm>
            <a:off x="8131185" y="3733013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12475C-0AA4-A047-B3FE-C964CA25E4C9}"/>
              </a:ext>
            </a:extLst>
          </p:cNvPr>
          <p:cNvSpPr/>
          <p:nvPr/>
        </p:nvSpPr>
        <p:spPr>
          <a:xfrm>
            <a:off x="537046" y="1871811"/>
            <a:ext cx="1008668" cy="4807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AMAT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69E5C9-43BF-744A-8510-37010B652634}"/>
              </a:ext>
            </a:extLst>
          </p:cNvPr>
          <p:cNvSpPr/>
          <p:nvPr/>
        </p:nvSpPr>
        <p:spPr>
          <a:xfrm>
            <a:off x="1968349" y="1871811"/>
            <a:ext cx="1008668" cy="4807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15E072-550F-9B4B-BAC6-9FF8C5B0CE13}"/>
              </a:ext>
            </a:extLst>
          </p:cNvPr>
          <p:cNvCxnSpPr>
            <a:stCxn id="9" idx="4"/>
          </p:cNvCxnSpPr>
          <p:nvPr/>
        </p:nvCxnSpPr>
        <p:spPr>
          <a:xfrm>
            <a:off x="1041380" y="2352578"/>
            <a:ext cx="504334" cy="366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66F775-A681-F648-9391-E56F3BA683C2}"/>
              </a:ext>
            </a:extLst>
          </p:cNvPr>
          <p:cNvCxnSpPr>
            <a:cxnSpLocks/>
          </p:cNvCxnSpPr>
          <p:nvPr/>
        </p:nvCxnSpPr>
        <p:spPr>
          <a:xfrm flipH="1">
            <a:off x="1883508" y="2371432"/>
            <a:ext cx="589175" cy="347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E27D5D-4EEE-C440-93E9-C5B0EE590746}"/>
              </a:ext>
            </a:extLst>
          </p:cNvPr>
          <p:cNvSpPr txBox="1"/>
          <p:nvPr/>
        </p:nvSpPr>
        <p:spPr>
          <a:xfrm>
            <a:off x="565609" y="5498588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DELL’s predicted value?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502D44-9CD9-DF45-B8AD-B4140F6683EE}"/>
              </a:ext>
            </a:extLst>
          </p:cNvPr>
          <p:cNvSpPr txBox="1"/>
          <p:nvPr/>
        </p:nvSpPr>
        <p:spPr>
          <a:xfrm>
            <a:off x="3691786" y="54972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26463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a split on the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5351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Let </a:t>
                </a:r>
                <a:r>
                  <a:rPr lang="en-US" sz="2800" b="1" i="1" dirty="0">
                    <a:latin typeface="Times"/>
                    <a:cs typeface="Times"/>
                  </a:rPr>
                  <a:t>X</a:t>
                </a:r>
                <a:r>
                  <a:rPr lang="en-US" sz="2800" i="1" baseline="-25000" dirty="0">
                    <a:latin typeface="Times"/>
                    <a:cs typeface="Times"/>
                  </a:rPr>
                  <a:t>-j</a:t>
                </a:r>
                <a:r>
                  <a:rPr lang="en-US" sz="2800" dirty="0"/>
                  <a:t> denote the set of candidate variables we can split on</a:t>
                </a:r>
              </a:p>
              <a:p>
                <a:r>
                  <a:rPr lang="en-US" sz="2800" dirty="0"/>
                  <a:t>A split is defined by a tuple, (</a:t>
                </a:r>
                <a:r>
                  <a:rPr lang="en-US" sz="2800" i="1" dirty="0" err="1">
                    <a:latin typeface="Times" pitchFamily="2" charset="0"/>
                  </a:rPr>
                  <a:t>X</a:t>
                </a:r>
                <a:r>
                  <a:rPr lang="en-US" sz="2800" i="1" baseline="-25000" dirty="0" err="1">
                    <a:latin typeface="Times" pitchFamily="2" charset="0"/>
                  </a:rPr>
                  <a:t>i</a:t>
                </a:r>
                <a:r>
                  <a:rPr lang="en-US" sz="2800" dirty="0" err="1">
                    <a:latin typeface="Times" pitchFamily="2" charset="0"/>
                  </a:rPr>
                  <a:t>,</a:t>
                </a:r>
                <a:r>
                  <a:rPr lang="en-US" sz="2800" i="1" dirty="0" err="1">
                    <a:latin typeface="Times" pitchFamily="2" charset="0"/>
                  </a:rPr>
                  <a:t>s</a:t>
                </a:r>
                <a:r>
                  <a:rPr lang="en-US" sz="2800" dirty="0"/>
                  <a:t>), </a:t>
                </a:r>
                <a:r>
                  <a:rPr lang="en-US" sz="2800" i="1" dirty="0">
                    <a:latin typeface="Times" pitchFamily="2" charset="0"/>
                  </a:rPr>
                  <a:t>s</a:t>
                </a:r>
                <a:r>
                  <a:rPr lang="en-US" sz="2800" dirty="0"/>
                  <a:t> is the test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b/>
                    </m:sSub>
                  </m:oMath>
                </a14:m>
                <a:endParaRPr lang="en-US" sz="2800" i="1" baseline="-25000" dirty="0">
                  <a:latin typeface="Times" pitchFamily="2" charset="0"/>
                </a:endParaRPr>
              </a:p>
              <a:p>
                <a:r>
                  <a:rPr lang="en-US" sz="2800" dirty="0"/>
                  <a:t>The best split of a leaf node is found by enumerating over all possible splits defined by the predictor variables and split values </a:t>
                </a:r>
                <a:r>
                  <a:rPr lang="en-US" sz="2800" i="1" dirty="0">
                    <a:latin typeface="Times"/>
                    <a:cs typeface="Times"/>
                  </a:rPr>
                  <a:t>s: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5351"/>
                <a:ext cx="8229600" cy="4525963"/>
              </a:xfrm>
              <a:blipFill>
                <a:blip r:embed="rId2"/>
                <a:stretch>
                  <a:fillRect l="-1389" t="-1397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69897" y="5922063"/>
            <a:ext cx="341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set of samples in the left node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4794" y="5889797"/>
            <a:ext cx="354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set of samples in the right node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36431" y="5601939"/>
            <a:ext cx="29533" cy="287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70302" y="5601939"/>
            <a:ext cx="29533" cy="287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5" y="4397665"/>
            <a:ext cx="7874103" cy="1204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5284" y="6379878"/>
            <a:ext cx="763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"/>
                <a:cs typeface="Times"/>
              </a:rPr>
              <a:t>S</a:t>
            </a:r>
            <a:r>
              <a:rPr lang="en-US" i="1" baseline="-25000" dirty="0" err="1">
                <a:latin typeface="Times"/>
                <a:cs typeface="Times"/>
              </a:rPr>
              <a:t>left</a:t>
            </a:r>
            <a:r>
              <a:rPr lang="en-US" dirty="0"/>
              <a:t> and </a:t>
            </a:r>
            <a:r>
              <a:rPr lang="en-US" i="1" dirty="0" err="1">
                <a:latin typeface="Times"/>
                <a:cs typeface="Times"/>
              </a:rPr>
              <a:t>S</a:t>
            </a:r>
            <a:r>
              <a:rPr lang="en-US" i="1" baseline="-25000" dirty="0" err="1">
                <a:latin typeface="Times"/>
                <a:cs typeface="Times"/>
              </a:rPr>
              <a:t>right</a:t>
            </a:r>
            <a:r>
              <a:rPr lang="en-US" dirty="0"/>
              <a:t> are sets of samples obtained by testing </a:t>
            </a:r>
            <a:r>
              <a:rPr lang="en-US" i="1" dirty="0">
                <a:latin typeface="Times"/>
                <a:cs typeface="Times"/>
              </a:rPr>
              <a:t>X</a:t>
            </a:r>
            <a:r>
              <a:rPr lang="en-US" i="1" baseline="-25000" dirty="0">
                <a:latin typeface="Times"/>
                <a:cs typeface="Times"/>
              </a:rPr>
              <a:t>i</a:t>
            </a:r>
            <a:r>
              <a:rPr lang="en-US" dirty="0"/>
              <a:t> for a particular split </a:t>
            </a:r>
            <a:r>
              <a:rPr lang="en-US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6763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for learning a regression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305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000" b="1" dirty="0"/>
                  <a:t>Input: </a:t>
                </a:r>
                <a:r>
                  <a:rPr lang="en-US" sz="3000" dirty="0"/>
                  <a:t>dataset </a:t>
                </a:r>
                <a:r>
                  <a:rPr lang="en-US" sz="3000" i="1" dirty="0">
                    <a:latin typeface="Times"/>
                    <a:cs typeface="Times"/>
                  </a:rPr>
                  <a:t>D</a:t>
                </a:r>
                <a:r>
                  <a:rPr lang="en-US" sz="3000" dirty="0"/>
                  <a:t>, variable </a:t>
                </a:r>
                <a:r>
                  <a:rPr lang="en-US" sz="3000" i="1" dirty="0" err="1">
                    <a:latin typeface="Times"/>
                    <a:cs typeface="Times"/>
                  </a:rPr>
                  <a:t>X</a:t>
                </a:r>
                <a:r>
                  <a:rPr lang="en-US" sz="3000" i="1" baseline="-25000" dirty="0" err="1">
                    <a:latin typeface="Times"/>
                    <a:cs typeface="Times"/>
                  </a:rPr>
                  <a:t>j</a:t>
                </a:r>
                <a:r>
                  <a:rPr lang="en-US" sz="3000" dirty="0"/>
                  <a:t>, candidate predictors </a:t>
                </a:r>
                <a:r>
                  <a:rPr lang="en-US" sz="3000" b="1" i="1" dirty="0">
                    <a:latin typeface="Times"/>
                    <a:cs typeface="Times"/>
                  </a:rPr>
                  <a:t>X</a:t>
                </a:r>
                <a:r>
                  <a:rPr lang="en-US" sz="3000" baseline="-25000" dirty="0"/>
                  <a:t>-</a:t>
                </a:r>
                <a:r>
                  <a:rPr lang="en-US" sz="3000" i="1" baseline="-25000" dirty="0">
                    <a:latin typeface="Times"/>
                    <a:cs typeface="Times"/>
                  </a:rPr>
                  <a:t>j</a:t>
                </a:r>
                <a:r>
                  <a:rPr lang="en-US" sz="3000" i="1" dirty="0">
                    <a:latin typeface="Times"/>
                    <a:cs typeface="Times"/>
                  </a:rPr>
                  <a:t> </a:t>
                </a:r>
                <a:r>
                  <a:rPr lang="en-US" sz="3000" dirty="0">
                    <a:latin typeface="Calibri"/>
                    <a:cs typeface="Calibri"/>
                  </a:rPr>
                  <a:t>of</a:t>
                </a:r>
                <a:r>
                  <a:rPr lang="en-US" sz="3000" i="1" dirty="0">
                    <a:latin typeface="Times"/>
                    <a:cs typeface="Times"/>
                  </a:rPr>
                  <a:t> </a:t>
                </a:r>
                <a:r>
                  <a:rPr lang="en-US" sz="3000" i="1" dirty="0" err="1">
                    <a:latin typeface="Times"/>
                    <a:cs typeface="Times"/>
                  </a:rPr>
                  <a:t>X</a:t>
                </a:r>
                <a:r>
                  <a:rPr lang="en-US" sz="3000" i="1" baseline="-25000" dirty="0" err="1">
                    <a:latin typeface="Times"/>
                    <a:cs typeface="Times"/>
                  </a:rPr>
                  <a:t>j</a:t>
                </a:r>
                <a:endParaRPr lang="en-US" sz="3000" i="1" baseline="-25000" dirty="0">
                  <a:latin typeface="Times"/>
                  <a:cs typeface="Times"/>
                </a:endParaRPr>
              </a:p>
              <a:p>
                <a:r>
                  <a:rPr lang="en-US" sz="3000" b="1" dirty="0"/>
                  <a:t>Output</a:t>
                </a:r>
                <a:r>
                  <a:rPr lang="en-US" sz="3000" dirty="0"/>
                  <a:t>: Tree </a:t>
                </a:r>
                <a:r>
                  <a:rPr lang="en-US" sz="3000" i="1" dirty="0">
                    <a:latin typeface="Times"/>
                    <a:cs typeface="Times"/>
                  </a:rPr>
                  <a:t>T</a:t>
                </a:r>
              </a:p>
              <a:p>
                <a:r>
                  <a:rPr lang="en-US" sz="3000" dirty="0"/>
                  <a:t>Initialize </a:t>
                </a:r>
                <a:r>
                  <a:rPr lang="en-US" sz="3000" i="1" dirty="0">
                    <a:latin typeface="Times"/>
                    <a:cs typeface="Times"/>
                  </a:rPr>
                  <a:t>T</a:t>
                </a:r>
                <a:r>
                  <a:rPr lang="en-US" sz="3000" dirty="0"/>
                  <a:t> to a leaf node,          estimated from all samples of </a:t>
                </a:r>
                <a:r>
                  <a:rPr lang="en-US" sz="3000" i="1" dirty="0" err="1">
                    <a:latin typeface="Times"/>
                    <a:cs typeface="Times"/>
                  </a:rPr>
                  <a:t>X</a:t>
                </a:r>
                <a:r>
                  <a:rPr lang="en-US" sz="3000" i="1" baseline="-25000" dirty="0" err="1">
                    <a:latin typeface="Times"/>
                    <a:cs typeface="Times"/>
                  </a:rPr>
                  <a:t>j</a:t>
                </a:r>
                <a:r>
                  <a:rPr lang="en-US" sz="3000" i="1" baseline="-25000" dirty="0">
                    <a:latin typeface="Times"/>
                    <a:cs typeface="Times"/>
                  </a:rPr>
                  <a:t>. 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Assign all samples to leaf node</a:t>
                </a:r>
              </a:p>
              <a:p>
                <a:r>
                  <a:rPr lang="en-US" sz="3000" dirty="0"/>
                  <a:t>While not converged</a:t>
                </a:r>
              </a:p>
              <a:p>
                <a:pPr lvl="1"/>
                <a:r>
                  <a:rPr lang="en-US" dirty="0"/>
                  <a:t>For every leaf node </a:t>
                </a:r>
                <a:r>
                  <a:rPr lang="en-US" i="1" dirty="0">
                    <a:latin typeface="Times"/>
                    <a:cs typeface="Times"/>
                  </a:rPr>
                  <a:t>l</a:t>
                </a:r>
                <a:r>
                  <a:rPr lang="en-US" dirty="0"/>
                  <a:t> in </a:t>
                </a:r>
                <a:r>
                  <a:rPr lang="en-US" i="1" dirty="0">
                    <a:latin typeface="Times"/>
                    <a:cs typeface="Times"/>
                  </a:rPr>
                  <a:t>T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Find the best split,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:r>
                  <a:rPr lang="en-US" i="1" dirty="0">
                    <a:latin typeface="Times"/>
                    <a:cs typeface="Times"/>
                  </a:rPr>
                  <a:t>l</a:t>
                </a:r>
              </a:p>
              <a:p>
                <a:pPr lvl="2"/>
                <a:r>
                  <a:rPr lang="en-US" dirty="0"/>
                  <a:t>If the split improves prediction power or convergence criteria are not met</a:t>
                </a:r>
              </a:p>
              <a:p>
                <a:pPr lvl="3"/>
                <a:r>
                  <a:rPr lang="en-US" dirty="0"/>
                  <a:t>add two leaf nodes, </a:t>
                </a:r>
                <a:r>
                  <a:rPr lang="en-US" i="1" dirty="0" err="1">
                    <a:latin typeface="Times"/>
                    <a:cs typeface="Times"/>
                  </a:rPr>
                  <a:t>l</a:t>
                </a:r>
                <a:r>
                  <a:rPr lang="en-US" i="1" baseline="-25000" dirty="0" err="1">
                    <a:latin typeface="Times"/>
                    <a:cs typeface="Times"/>
                  </a:rPr>
                  <a:t>left</a:t>
                </a:r>
                <a:r>
                  <a:rPr lang="en-US" dirty="0"/>
                  <a:t> and </a:t>
                </a:r>
                <a:r>
                  <a:rPr lang="en-US" i="1" dirty="0" err="1">
                    <a:latin typeface="Times" pitchFamily="2" charset="0"/>
                  </a:rPr>
                  <a:t>l</a:t>
                </a:r>
                <a:r>
                  <a:rPr lang="en-US" i="1" baseline="-25000" dirty="0" err="1">
                    <a:latin typeface="Times" pitchFamily="2" charset="0"/>
                  </a:rPr>
                  <a:t>right</a:t>
                </a:r>
                <a:r>
                  <a:rPr lang="en-US" dirty="0"/>
                  <a:t> to </a:t>
                </a:r>
                <a:r>
                  <a:rPr lang="en-US" i="1" dirty="0">
                    <a:latin typeface="Times"/>
                    <a:cs typeface="Times"/>
                  </a:rPr>
                  <a:t>l</a:t>
                </a:r>
              </a:p>
              <a:p>
                <a:pPr lvl="3"/>
                <a:r>
                  <a:rPr lang="en-US" dirty="0">
                    <a:latin typeface="Calibri"/>
                    <a:cs typeface="Calibri"/>
                  </a:rPr>
                  <a:t>Assign sample </a:t>
                </a:r>
                <a:r>
                  <a:rPr lang="en-US" sz="2200" b="1" i="1" dirty="0">
                    <a:latin typeface="Times" pitchFamily="2" charset="0"/>
                    <a:cs typeface="Calibri"/>
                  </a:rPr>
                  <a:t>x</a:t>
                </a:r>
                <a:r>
                  <a:rPr lang="en-US" sz="2200" b="1" i="1" baseline="30000" dirty="0">
                    <a:latin typeface="Times" pitchFamily="2" charset="0"/>
                    <a:cs typeface="Calibri"/>
                  </a:rPr>
                  <a:t>(</a:t>
                </a:r>
                <a:r>
                  <a:rPr lang="en-US" sz="2200" i="1" baseline="30000" dirty="0">
                    <a:latin typeface="Times" pitchFamily="2" charset="0"/>
                    <a:cs typeface="Calibri"/>
                  </a:rPr>
                  <a:t>m)</a:t>
                </a:r>
                <a:r>
                  <a:rPr lang="en-US" dirty="0">
                    <a:latin typeface="Calibri"/>
                    <a:cs typeface="Calibri"/>
                  </a:rPr>
                  <a:t> to </a:t>
                </a:r>
                <a:r>
                  <a:rPr lang="en-US" i="1" dirty="0" err="1">
                    <a:latin typeface="Times"/>
                    <a:cs typeface="Times"/>
                  </a:rPr>
                  <a:t>l</a:t>
                </a:r>
                <a:r>
                  <a:rPr lang="en-US" i="1" baseline="-25000" dirty="0" err="1">
                    <a:latin typeface="Times"/>
                    <a:cs typeface="Times"/>
                  </a:rPr>
                  <a:t>left</a:t>
                </a:r>
                <a:r>
                  <a:rPr lang="en-US" i="1" baseline="-25000" dirty="0">
                    <a:latin typeface="Times"/>
                    <a:cs typeface="Times"/>
                  </a:rPr>
                  <a:t> </a:t>
                </a:r>
                <a:r>
                  <a:rPr lang="en-US" dirty="0">
                    <a:latin typeface="Calibri"/>
                    <a:cs typeface="Calibri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and to </a:t>
                </a:r>
                <a:r>
                  <a:rPr lang="en-US" i="1" dirty="0" err="1">
                    <a:latin typeface="Times" pitchFamily="2" charset="0"/>
                  </a:rPr>
                  <a:t>l</a:t>
                </a:r>
                <a:r>
                  <a:rPr lang="en-US" i="1" baseline="-25000" dirty="0" err="1">
                    <a:latin typeface="Times" pitchFamily="2" charset="0"/>
                  </a:rPr>
                  <a:t>right</a:t>
                </a:r>
                <a:r>
                  <a:rPr lang="en-US" i="1" baseline="-25000" dirty="0">
                    <a:latin typeface="Times" pitchFamily="2" charset="0"/>
                  </a:rPr>
                  <a:t> </a:t>
                </a:r>
                <a:r>
                  <a:rPr lang="en-US" dirty="0">
                    <a:latin typeface="Calibri"/>
                    <a:cs typeface="Calibri"/>
                  </a:rPr>
                  <a:t> otherwise</a:t>
                </a:r>
              </a:p>
              <a:p>
                <a:pPr lvl="3"/>
                <a:r>
                  <a:rPr lang="en-US" dirty="0">
                    <a:latin typeface="Calibri"/>
                    <a:cs typeface="Calibri"/>
                  </a:rPr>
                  <a:t>Update parameters associated with</a:t>
                </a:r>
                <a:r>
                  <a:rPr lang="en-US" dirty="0"/>
                  <a:t> </a:t>
                </a:r>
                <a:r>
                  <a:rPr lang="en-US" i="1" dirty="0" err="1">
                    <a:latin typeface="Times"/>
                    <a:cs typeface="Times"/>
                  </a:rPr>
                  <a:t>l</a:t>
                </a:r>
                <a:r>
                  <a:rPr lang="en-US" i="1" baseline="-25000" dirty="0" err="1">
                    <a:latin typeface="Times"/>
                    <a:cs typeface="Times"/>
                  </a:rPr>
                  <a:t>left</a:t>
                </a:r>
                <a:r>
                  <a:rPr lang="en-US" dirty="0"/>
                  <a:t> and </a:t>
                </a:r>
                <a:r>
                  <a:rPr lang="en-US" i="1" dirty="0" err="1">
                    <a:latin typeface="Times"/>
                    <a:cs typeface="Times"/>
                  </a:rPr>
                  <a:t>l</a:t>
                </a:r>
                <a:r>
                  <a:rPr lang="en-US" i="1" baseline="-25000" dirty="0" err="1">
                    <a:latin typeface="Times"/>
                    <a:cs typeface="Times"/>
                  </a:rPr>
                  <a:t>right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30538"/>
              </a:xfrm>
              <a:blipFill>
                <a:blip r:embed="rId3"/>
                <a:stretch>
                  <a:fillRect l="-1389" t="-1728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9993"/>
            <a:ext cx="596900" cy="2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4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iteration of regression tree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2" y="1123277"/>
            <a:ext cx="8604327" cy="171615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Let </a:t>
            </a:r>
            <a:r>
              <a:rPr lang="en-US" sz="2400" b="1" dirty="0">
                <a:latin typeface="Times" pitchFamily="2" charset="0"/>
              </a:rPr>
              <a:t>X</a:t>
            </a:r>
            <a:r>
              <a:rPr lang="en-US" sz="2400" dirty="0">
                <a:latin typeface="Times" pitchFamily="2" charset="0"/>
              </a:rPr>
              <a:t>={</a:t>
            </a:r>
            <a:r>
              <a:rPr lang="en-US" sz="2400" i="1" dirty="0">
                <a:latin typeface="Times" pitchFamily="2" charset="0"/>
              </a:rPr>
              <a:t>X</a:t>
            </a:r>
            <a:r>
              <a:rPr lang="en-US" sz="2400" i="1" baseline="-25000" dirty="0">
                <a:latin typeface="Times" pitchFamily="2" charset="0"/>
              </a:rPr>
              <a:t>1</a:t>
            </a:r>
            <a:r>
              <a:rPr lang="en-US" sz="2400" dirty="0">
                <a:latin typeface="Times" pitchFamily="2" charset="0"/>
              </a:rPr>
              <a:t>,</a:t>
            </a:r>
            <a:r>
              <a:rPr lang="en-US" sz="2400" i="1" dirty="0">
                <a:latin typeface="Times" pitchFamily="2" charset="0"/>
              </a:rPr>
              <a:t>X</a:t>
            </a:r>
            <a:r>
              <a:rPr lang="en-US" sz="2400" i="1" baseline="-25000" dirty="0">
                <a:latin typeface="Times" pitchFamily="2" charset="0"/>
              </a:rPr>
              <a:t>2</a:t>
            </a:r>
            <a:r>
              <a:rPr lang="en-US" sz="2400" dirty="0">
                <a:latin typeface="Times" pitchFamily="2" charset="0"/>
              </a:rPr>
              <a:t>,</a:t>
            </a:r>
            <a:r>
              <a:rPr lang="en-US" sz="2400" i="1" dirty="0">
                <a:latin typeface="Times" pitchFamily="2" charset="0"/>
              </a:rPr>
              <a:t>X</a:t>
            </a:r>
            <a:r>
              <a:rPr lang="en-US" sz="2400" i="1" baseline="-25000" dirty="0">
                <a:latin typeface="Times" pitchFamily="2" charset="0"/>
              </a:rPr>
              <a:t>3</a:t>
            </a:r>
            <a:r>
              <a:rPr lang="en-US" sz="2400" dirty="0">
                <a:latin typeface="Times" pitchFamily="2" charset="0"/>
              </a:rPr>
              <a:t>,</a:t>
            </a:r>
            <a:r>
              <a:rPr lang="en-US" sz="2400" i="1" dirty="0">
                <a:latin typeface="Times" pitchFamily="2" charset="0"/>
              </a:rPr>
              <a:t>X</a:t>
            </a:r>
            <a:r>
              <a:rPr lang="en-US" sz="2400" i="1" baseline="-25000" dirty="0">
                <a:latin typeface="Times" pitchFamily="2" charset="0"/>
              </a:rPr>
              <a:t>4</a:t>
            </a:r>
            <a:r>
              <a:rPr lang="en-US" sz="2400" dirty="0">
                <a:latin typeface="Times" pitchFamily="2" charset="0"/>
              </a:rPr>
              <a:t>}</a:t>
            </a:r>
          </a:p>
          <a:p>
            <a:r>
              <a:rPr lang="en-US" sz="2400" dirty="0"/>
              <a:t>Assume we are searching for the neighbors of </a:t>
            </a:r>
            <a:r>
              <a:rPr lang="en-US" sz="2400" i="1" dirty="0">
                <a:latin typeface="Times"/>
                <a:cs typeface="Times"/>
              </a:rPr>
              <a:t>X</a:t>
            </a:r>
            <a:r>
              <a:rPr lang="en-US" sz="2400" i="1" baseline="-25000" dirty="0">
                <a:latin typeface="Times"/>
                <a:cs typeface="Times"/>
              </a:rPr>
              <a:t>3</a:t>
            </a:r>
            <a:r>
              <a:rPr lang="en-US" sz="2400" i="1" dirty="0">
                <a:latin typeface="Times"/>
                <a:cs typeface="Times"/>
              </a:rPr>
              <a:t> </a:t>
            </a:r>
            <a:r>
              <a:rPr lang="en-US" sz="2400" dirty="0"/>
              <a:t>and it already has two neighbors </a:t>
            </a:r>
            <a:r>
              <a:rPr lang="en-US" sz="2400" i="1" dirty="0">
                <a:latin typeface="Times"/>
                <a:cs typeface="Times"/>
              </a:rPr>
              <a:t>X</a:t>
            </a:r>
            <a:r>
              <a:rPr lang="en-US" sz="2400" i="1" baseline="-25000" dirty="0">
                <a:latin typeface="Times"/>
                <a:cs typeface="Times"/>
              </a:rPr>
              <a:t>1</a:t>
            </a:r>
            <a:r>
              <a:rPr lang="en-US" sz="2400" dirty="0">
                <a:latin typeface="Calibri"/>
                <a:cs typeface="Calibri"/>
              </a:rPr>
              <a:t> and</a:t>
            </a:r>
            <a:r>
              <a:rPr lang="en-US" sz="2400" i="1" dirty="0">
                <a:latin typeface="Times"/>
                <a:cs typeface="Times"/>
              </a:rPr>
              <a:t> X</a:t>
            </a:r>
            <a:r>
              <a:rPr lang="en-US" sz="2400" i="1" baseline="-25000" dirty="0">
                <a:latin typeface="Times"/>
                <a:cs typeface="Times"/>
              </a:rPr>
              <a:t>2</a:t>
            </a:r>
          </a:p>
          <a:p>
            <a:r>
              <a:rPr lang="en-US" sz="2400" i="1" dirty="0">
                <a:latin typeface="Times"/>
                <a:cs typeface="Times"/>
              </a:rPr>
              <a:t>X</a:t>
            </a:r>
            <a:r>
              <a:rPr lang="en-US" sz="2400" i="1" baseline="-25000" dirty="0">
                <a:latin typeface="Times"/>
                <a:cs typeface="Times"/>
              </a:rPr>
              <a:t>1, </a:t>
            </a:r>
            <a:r>
              <a:rPr lang="en-US" sz="2400" i="1" dirty="0">
                <a:latin typeface="Times"/>
                <a:cs typeface="Times"/>
              </a:rPr>
              <a:t>X</a:t>
            </a:r>
            <a:r>
              <a:rPr lang="en-US" sz="2400" i="1" baseline="-25000" dirty="0">
                <a:latin typeface="Times"/>
                <a:cs typeface="Times"/>
              </a:rPr>
              <a:t>2, </a:t>
            </a:r>
            <a:r>
              <a:rPr lang="en-US" sz="2400" i="1" dirty="0">
                <a:latin typeface="Times"/>
                <a:cs typeface="Times"/>
              </a:rPr>
              <a:t>X</a:t>
            </a:r>
            <a:r>
              <a:rPr lang="en-US" sz="2400" i="1" baseline="-25000" dirty="0">
                <a:latin typeface="Times"/>
                <a:cs typeface="Times"/>
              </a:rPr>
              <a:t>4 </a:t>
            </a:r>
            <a:r>
              <a:rPr lang="en-US" sz="2400" dirty="0">
                <a:cs typeface="Calibri"/>
              </a:rPr>
              <a:t>will all be considered as candidate splits using the examples at each current leaf node</a:t>
            </a:r>
          </a:p>
          <a:p>
            <a:r>
              <a:rPr lang="en-US" sz="2400" dirty="0">
                <a:cs typeface="Calibri"/>
              </a:rPr>
              <a:t>If we split on </a:t>
            </a:r>
            <a:r>
              <a:rPr lang="en-US" sz="2400" i="1" dirty="0">
                <a:latin typeface="Times" pitchFamily="2" charset="0"/>
                <a:cs typeface="Calibri"/>
              </a:rPr>
              <a:t>X</a:t>
            </a:r>
            <a:r>
              <a:rPr lang="en-US" sz="2400" i="1" baseline="-25000" dirty="0">
                <a:latin typeface="Times" pitchFamily="2" charset="0"/>
                <a:cs typeface="Calibri"/>
              </a:rPr>
              <a:t>4</a:t>
            </a:r>
            <a:r>
              <a:rPr lang="en-US" sz="2400" dirty="0">
                <a:cs typeface="Calibri"/>
              </a:rPr>
              <a:t>, then we will have a new neighbor. </a:t>
            </a:r>
          </a:p>
          <a:p>
            <a:pPr marL="0" indent="0">
              <a:buNone/>
            </a:pPr>
            <a:endParaRPr lang="en-US" sz="2400" i="1" baseline="-25000" dirty="0">
              <a:latin typeface="Times"/>
              <a:cs typeface="Time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D972B1-615A-974D-A18F-843318B3047D}"/>
              </a:ext>
            </a:extLst>
          </p:cNvPr>
          <p:cNvGrpSpPr/>
          <p:nvPr/>
        </p:nvGrpSpPr>
        <p:grpSpPr>
          <a:xfrm>
            <a:off x="169291" y="2835641"/>
            <a:ext cx="4870976" cy="3651425"/>
            <a:chOff x="169291" y="2835641"/>
            <a:chExt cx="4870976" cy="3651425"/>
          </a:xfrm>
        </p:grpSpPr>
        <p:sp>
          <p:nvSpPr>
            <p:cNvPr id="74" name="TextBox 73"/>
            <p:cNvSpPr txBox="1"/>
            <p:nvPr/>
          </p:nvSpPr>
          <p:spPr>
            <a:xfrm>
              <a:off x="4553761" y="5702062"/>
              <a:ext cx="48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1763616" y="3235380"/>
              <a:ext cx="1576942" cy="7196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X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1 </a:t>
              </a:r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&gt; e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809166" y="4209047"/>
              <a:ext cx="1457562" cy="7247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X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2 </a:t>
              </a:r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&gt; e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2</a:t>
              </a:r>
            </a:p>
          </p:txBody>
        </p:sp>
        <p:cxnSp>
          <p:nvCxnSpPr>
            <p:cNvPr id="78" name="Straight Arrow Connector 77"/>
            <p:cNvCxnSpPr>
              <a:endCxn id="87" idx="0"/>
            </p:cNvCxnSpPr>
            <p:nvPr/>
          </p:nvCxnSpPr>
          <p:spPr>
            <a:xfrm>
              <a:off x="2751503" y="3898171"/>
              <a:ext cx="761091" cy="15116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998924" y="4105383"/>
              <a:ext cx="51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1596803" y="3839883"/>
              <a:ext cx="423978" cy="3593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290379" y="3693227"/>
              <a:ext cx="48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640522" y="4914933"/>
              <a:ext cx="134454" cy="5968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833280" y="4882948"/>
              <a:ext cx="396461" cy="6774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90308" y="4982776"/>
              <a:ext cx="48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63946" y="4894617"/>
              <a:ext cx="51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96803" y="5480242"/>
              <a:ext cx="1060450" cy="544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86181" y="5409781"/>
              <a:ext cx="1052826" cy="525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9291" y="5404151"/>
              <a:ext cx="1060450" cy="591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2566" y="5511832"/>
              <a:ext cx="45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sz="1600" i="1" baseline="-25000" dirty="0">
                  <a:latin typeface="Times"/>
                  <a:cs typeface="Times"/>
                </a:rPr>
                <a:t>1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95287" y="5575102"/>
              <a:ext cx="45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sz="1600" i="1" baseline="-25000" dirty="0">
                  <a:latin typeface="Times"/>
                  <a:cs typeface="Times"/>
                </a:rPr>
                <a:t>2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285018" y="5497826"/>
              <a:ext cx="45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sz="1600" i="1" baseline="-25000" dirty="0">
                  <a:latin typeface="Times"/>
                  <a:cs typeface="Times"/>
                </a:rPr>
                <a:t>3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57200" y="6025401"/>
              <a:ext cx="3833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Times"/>
                  <a:cs typeface="Times"/>
                </a:rPr>
                <a:t>N</a:t>
              </a:r>
              <a:r>
                <a:rPr lang="en-US" sz="2000" i="1" baseline="-25000" dirty="0" err="1">
                  <a:latin typeface="Times"/>
                  <a:cs typeface="Times"/>
                </a:rPr>
                <a:t>l</a:t>
              </a:r>
              <a:r>
                <a:rPr lang="en-US" sz="2000" i="1" baseline="-25000" dirty="0">
                  <a:latin typeface="Times"/>
                  <a:cs typeface="Times"/>
                </a:rPr>
                <a:t>: </a:t>
              </a:r>
              <a:r>
                <a:rPr lang="en-US" sz="2000" i="1" dirty="0">
                  <a:latin typeface="Calibri"/>
                  <a:cs typeface="Calibri"/>
                </a:rPr>
                <a:t>Gaussian associated with leaf </a:t>
              </a:r>
              <a:r>
                <a:rPr lang="en-US" sz="2000" i="1" dirty="0">
                  <a:latin typeface="Times"/>
                  <a:cs typeface="Times"/>
                </a:rPr>
                <a:t>l</a:t>
              </a:r>
              <a:endParaRPr lang="en-US" sz="2400" i="1" dirty="0">
                <a:latin typeface="Times"/>
                <a:cs typeface="Time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0AED75-7C24-B741-9907-5F924CE239D1}"/>
                </a:ext>
              </a:extLst>
            </p:cNvPr>
            <p:cNvSpPr txBox="1"/>
            <p:nvPr/>
          </p:nvSpPr>
          <p:spPr>
            <a:xfrm>
              <a:off x="2036620" y="2835641"/>
              <a:ext cx="1095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Iteration</a:t>
              </a:r>
              <a:r>
                <a:rPr lang="en-US" i="1" dirty="0">
                  <a:solidFill>
                    <a:srgbClr val="FF0000"/>
                  </a:solidFill>
                </a:rPr>
                <a:t> </a:t>
              </a:r>
              <a:r>
                <a:rPr lang="en-US" i="1" dirty="0" err="1">
                  <a:solidFill>
                    <a:srgbClr val="FF0000"/>
                  </a:solidFill>
                </a:rPr>
                <a:t>i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34B78D-96C5-814C-AC46-14150E22C42D}"/>
              </a:ext>
            </a:extLst>
          </p:cNvPr>
          <p:cNvGrpSpPr/>
          <p:nvPr/>
        </p:nvGrpSpPr>
        <p:grpSpPr>
          <a:xfrm>
            <a:off x="4039007" y="2518551"/>
            <a:ext cx="4948781" cy="4283221"/>
            <a:chOff x="4039007" y="2518551"/>
            <a:chExt cx="4948781" cy="4283221"/>
          </a:xfrm>
        </p:grpSpPr>
        <p:sp>
          <p:nvSpPr>
            <p:cNvPr id="34" name="Oval 33"/>
            <p:cNvSpPr/>
            <p:nvPr/>
          </p:nvSpPr>
          <p:spPr>
            <a:xfrm>
              <a:off x="6712397" y="2861479"/>
              <a:ext cx="1576942" cy="7196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X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1 </a:t>
              </a:r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&gt; e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757947" y="3835146"/>
              <a:ext cx="1457562" cy="7247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X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2 </a:t>
              </a:r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&gt; e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2</a:t>
              </a:r>
            </a:p>
          </p:txBody>
        </p:sp>
        <p:cxnSp>
          <p:nvCxnSpPr>
            <p:cNvPr id="36" name="Straight Arrow Connector 35"/>
            <p:cNvCxnSpPr>
              <a:endCxn id="46" idx="0"/>
            </p:cNvCxnSpPr>
            <p:nvPr/>
          </p:nvCxnSpPr>
          <p:spPr>
            <a:xfrm>
              <a:off x="7700284" y="3524270"/>
              <a:ext cx="761091" cy="15116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947705" y="3731482"/>
              <a:ext cx="51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6545584" y="3465982"/>
              <a:ext cx="423978" cy="3593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239160" y="3319326"/>
              <a:ext cx="48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589303" y="4541032"/>
              <a:ext cx="134454" cy="5968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5782061" y="4509047"/>
              <a:ext cx="396461" cy="6774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539089" y="4608875"/>
              <a:ext cx="48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12727" y="4520716"/>
              <a:ext cx="51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45584" y="5106341"/>
              <a:ext cx="1060450" cy="544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34962" y="5035880"/>
              <a:ext cx="1052826" cy="525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911120" y="5155485"/>
              <a:ext cx="1457562" cy="7247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X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4 </a:t>
              </a:r>
              <a:r>
                <a:rPr lang="en-US" sz="2000" b="1" i="1" dirty="0">
                  <a:solidFill>
                    <a:srgbClr val="000000"/>
                  </a:solidFill>
                  <a:latin typeface="Times"/>
                  <a:cs typeface="Times"/>
                </a:rPr>
                <a:t>&gt; e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036342" y="5826361"/>
              <a:ext cx="332340" cy="4168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4911120" y="5835978"/>
              <a:ext cx="317701" cy="37497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4579451" y="6210067"/>
              <a:ext cx="1060450" cy="591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59078" y="6210067"/>
              <a:ext cx="1060450" cy="591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88749" y="5702062"/>
              <a:ext cx="51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90275" y="5178610"/>
              <a:ext cx="45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sz="1600" i="1" baseline="-25000" dirty="0">
                  <a:latin typeface="Times"/>
                  <a:cs typeface="Times"/>
                </a:rPr>
                <a:t>2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180006" y="5101334"/>
              <a:ext cx="45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sz="1600" i="1" baseline="-25000" dirty="0">
                  <a:latin typeface="Times"/>
                  <a:cs typeface="Times"/>
                </a:rPr>
                <a:t>3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11120" y="6350528"/>
              <a:ext cx="45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sz="1600" i="1" baseline="-25000" dirty="0">
                  <a:latin typeface="Times"/>
                  <a:cs typeface="Times"/>
                </a:rPr>
                <a:t>4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468439" y="6318262"/>
              <a:ext cx="45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sz="1600" i="1" baseline="-25000" dirty="0">
                  <a:latin typeface="Times"/>
                  <a:cs typeface="Times"/>
                </a:rPr>
                <a:t>5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  <p:sp>
          <p:nvSpPr>
            <p:cNvPr id="103" name="Right Arrow 102"/>
            <p:cNvSpPr/>
            <p:nvPr/>
          </p:nvSpPr>
          <p:spPr>
            <a:xfrm>
              <a:off x="4039007" y="4062559"/>
              <a:ext cx="872113" cy="44648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9F6C216-853B-3544-9CE8-DA1988FC4F64}"/>
                </a:ext>
              </a:extLst>
            </p:cNvPr>
            <p:cNvSpPr txBox="1"/>
            <p:nvPr/>
          </p:nvSpPr>
          <p:spPr>
            <a:xfrm>
              <a:off x="6991842" y="2518551"/>
              <a:ext cx="1327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Iteration</a:t>
              </a:r>
              <a:r>
                <a:rPr lang="en-US" i="1" dirty="0">
                  <a:solidFill>
                    <a:srgbClr val="FF0000"/>
                  </a:solidFill>
                </a:rPr>
                <a:t> i+1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01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0224-A57F-FD46-A429-D0EE502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38EB-0E61-7A4E-8980-30B328C9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of network inference (Sep 18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Directed probabilistic graphical models Bayesian networks (Sep 18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Sep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/>
              <a:t>Gaussian graphical models (Sep 25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Dependency networks (Sep 27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Integrating prior information for network inference (Oct 2</a:t>
            </a:r>
            <a:r>
              <a:rPr lang="en-US" baseline="30000" dirty="0"/>
              <a:t>nd, </a:t>
            </a: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2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0BEF-D724-E84C-BA26-C694A611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50459-B065-2642-99D7-E925F7AD3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number of examples at a leaf node</a:t>
            </a:r>
          </a:p>
          <a:p>
            <a:r>
              <a:rPr lang="en-US" dirty="0"/>
              <a:t>Depth of a tree</a:t>
            </a:r>
          </a:p>
          <a:p>
            <a:r>
              <a:rPr lang="en-US" dirty="0"/>
              <a:t>Error tolerance</a:t>
            </a:r>
          </a:p>
        </p:txBody>
      </p:sp>
    </p:spTree>
    <p:extLst>
      <p:ext uri="{BB962C8B-B14F-4D97-AF65-F5344CB8AC3E}">
        <p14:creationId xmlns:p14="http://schemas.microsoft.com/office/powerpoint/2010/main" val="298696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Ensemble of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tree is prone to “</a:t>
            </a:r>
            <a:r>
              <a:rPr lang="en-US" dirty="0" err="1"/>
              <a:t>overfitting</a:t>
            </a:r>
            <a:r>
              <a:rPr lang="en-US" dirty="0"/>
              <a:t>”</a:t>
            </a:r>
          </a:p>
          <a:p>
            <a:r>
              <a:rPr lang="en-US" dirty="0"/>
              <a:t>Instead of learning a single tree, ensemble models make use of a collection of trees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1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ontent Placeholder 2"/>
          <p:cNvSpPr>
            <a:spLocks noGrp="1"/>
          </p:cNvSpPr>
          <p:nvPr>
            <p:ph idx="1"/>
          </p:nvPr>
        </p:nvSpPr>
        <p:spPr>
          <a:xfrm>
            <a:off x="357190" y="928694"/>
            <a:ext cx="8643966" cy="5429264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>
              <a:buNone/>
            </a:pPr>
            <a:endParaRPr lang="en-GB" sz="2400" dirty="0"/>
          </a:p>
          <a:p>
            <a:pPr lvl="1"/>
            <a:r>
              <a:rPr lang="en-GB" sz="2400" dirty="0"/>
              <a:t>Prediction is</a:t>
            </a:r>
          </a:p>
          <a:p>
            <a:pPr lvl="1"/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Prediction using an Ensemble of Trees</a:t>
            </a:r>
          </a:p>
        </p:txBody>
      </p:sp>
      <p:cxnSp>
        <p:nvCxnSpPr>
          <p:cNvPr id="221" name="Straight Connector 220"/>
          <p:cNvCxnSpPr>
            <a:stCxn id="235" idx="3"/>
            <a:endCxn id="236" idx="0"/>
          </p:cNvCxnSpPr>
          <p:nvPr/>
        </p:nvCxnSpPr>
        <p:spPr>
          <a:xfrm rot="5400000">
            <a:off x="1699604" y="2286243"/>
            <a:ext cx="259170" cy="84400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2" name="Straight Connector 221"/>
          <p:cNvCxnSpPr>
            <a:stCxn id="235" idx="5"/>
            <a:endCxn id="237" idx="0"/>
          </p:cNvCxnSpPr>
          <p:nvPr/>
        </p:nvCxnSpPr>
        <p:spPr>
          <a:xfrm rot="16200000" flipH="1">
            <a:off x="2529222" y="2409577"/>
            <a:ext cx="259170" cy="59733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3" name="Straight Connector 222"/>
          <p:cNvCxnSpPr>
            <a:stCxn id="236" idx="3"/>
            <a:endCxn id="241" idx="0"/>
          </p:cNvCxnSpPr>
          <p:nvPr/>
        </p:nvCxnSpPr>
        <p:spPr>
          <a:xfrm rot="5400000">
            <a:off x="1045066" y="2977265"/>
            <a:ext cx="315572" cy="299724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4" name="Straight Connector 223"/>
          <p:cNvCxnSpPr>
            <a:stCxn id="236" idx="5"/>
            <a:endCxn id="246" idx="0"/>
          </p:cNvCxnSpPr>
          <p:nvPr/>
        </p:nvCxnSpPr>
        <p:spPr>
          <a:xfrm rot="16200000" flipH="1">
            <a:off x="1456531" y="2974469"/>
            <a:ext cx="315572" cy="305314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5" name="Straight Connector 224"/>
          <p:cNvCxnSpPr>
            <a:stCxn id="237" idx="3"/>
            <a:endCxn id="238" idx="0"/>
          </p:cNvCxnSpPr>
          <p:nvPr/>
        </p:nvCxnSpPr>
        <p:spPr>
          <a:xfrm rot="5400000">
            <a:off x="2505671" y="2887580"/>
            <a:ext cx="315572" cy="47909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6" name="Straight Connector 225"/>
          <p:cNvCxnSpPr>
            <a:stCxn id="237" idx="5"/>
            <a:endCxn id="239" idx="0"/>
          </p:cNvCxnSpPr>
          <p:nvPr/>
        </p:nvCxnSpPr>
        <p:spPr>
          <a:xfrm rot="16200000" flipH="1">
            <a:off x="3069592" y="2911697"/>
            <a:ext cx="315572" cy="430857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7" name="Straight Connector 226"/>
          <p:cNvCxnSpPr>
            <a:stCxn id="239" idx="5"/>
            <a:endCxn id="243" idx="0"/>
          </p:cNvCxnSpPr>
          <p:nvPr/>
        </p:nvCxnSpPr>
        <p:spPr>
          <a:xfrm rot="16200000" flipH="1">
            <a:off x="3445851" y="3467850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8" name="Straight Connector 227"/>
          <p:cNvCxnSpPr>
            <a:stCxn id="238" idx="5"/>
            <a:endCxn id="245" idx="0"/>
          </p:cNvCxnSpPr>
          <p:nvPr/>
        </p:nvCxnSpPr>
        <p:spPr>
          <a:xfrm rot="16200000" flipH="1">
            <a:off x="2426954" y="3467851"/>
            <a:ext cx="356840" cy="25398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9" name="Straight Connector 228"/>
          <p:cNvCxnSpPr>
            <a:stCxn id="241" idx="5"/>
            <a:endCxn id="242" idx="0"/>
          </p:cNvCxnSpPr>
          <p:nvPr/>
        </p:nvCxnSpPr>
        <p:spPr>
          <a:xfrm rot="16200000" flipH="1">
            <a:off x="1056034" y="3467850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0" name="Straight Connector 229"/>
          <p:cNvCxnSpPr>
            <a:stCxn id="241" idx="3"/>
            <a:endCxn id="247" idx="0"/>
          </p:cNvCxnSpPr>
          <p:nvPr/>
        </p:nvCxnSpPr>
        <p:spPr>
          <a:xfrm rot="5400000">
            <a:off x="693106" y="3467851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1" name="Straight Connector 230"/>
          <p:cNvCxnSpPr>
            <a:stCxn id="238" idx="3"/>
            <a:endCxn id="240" idx="0"/>
          </p:cNvCxnSpPr>
          <p:nvPr/>
        </p:nvCxnSpPr>
        <p:spPr>
          <a:xfrm rot="5400000">
            <a:off x="2064026" y="3467851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2" name="Straight Connector 231"/>
          <p:cNvCxnSpPr>
            <a:stCxn id="239" idx="3"/>
            <a:endCxn id="244" idx="0"/>
          </p:cNvCxnSpPr>
          <p:nvPr/>
        </p:nvCxnSpPr>
        <p:spPr>
          <a:xfrm rot="5400000">
            <a:off x="3082923" y="3467851"/>
            <a:ext cx="356840" cy="25398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3" name="Straight Connector 232"/>
          <p:cNvCxnSpPr>
            <a:stCxn id="240" idx="3"/>
            <a:endCxn id="248" idx="0"/>
          </p:cNvCxnSpPr>
          <p:nvPr/>
        </p:nvCxnSpPr>
        <p:spPr>
          <a:xfrm rot="5400000">
            <a:off x="1784393" y="4082694"/>
            <a:ext cx="454510" cy="98667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4" name="Straight Connector 233"/>
          <p:cNvCxnSpPr>
            <a:stCxn id="240" idx="5"/>
            <a:endCxn id="249" idx="0"/>
          </p:cNvCxnSpPr>
          <p:nvPr/>
        </p:nvCxnSpPr>
        <p:spPr>
          <a:xfrm rot="16200000" flipH="1">
            <a:off x="1992938" y="4081760"/>
            <a:ext cx="454510" cy="10053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35" name="Oval 234"/>
          <p:cNvSpPr/>
          <p:nvPr/>
        </p:nvSpPr>
        <p:spPr>
          <a:xfrm>
            <a:off x="2228629" y="2447152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1330150" y="2837831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880440" y="2837831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46874" y="3284913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3365771" y="328491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038417" y="3773263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975953" y="328491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284409" y="377326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3674227" y="377326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057316" y="377326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655328" y="377326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1689938" y="328491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667497" y="377326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1885278" y="435928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193422" y="4359282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0" name="Straight Connector 249"/>
          <p:cNvCxnSpPr>
            <a:stCxn id="242" idx="3"/>
            <a:endCxn id="252" idx="0"/>
          </p:cNvCxnSpPr>
          <p:nvPr/>
        </p:nvCxnSpPr>
        <p:spPr>
          <a:xfrm rot="5400000">
            <a:off x="1029776" y="4082084"/>
            <a:ext cx="454510" cy="9988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1" name="Straight Connector 250"/>
          <p:cNvCxnSpPr>
            <a:stCxn id="242" idx="5"/>
            <a:endCxn id="253" idx="0"/>
          </p:cNvCxnSpPr>
          <p:nvPr/>
        </p:nvCxnSpPr>
        <p:spPr>
          <a:xfrm rot="16200000" flipH="1">
            <a:off x="1238321" y="4082370"/>
            <a:ext cx="454510" cy="9931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2" name="Oval 251"/>
          <p:cNvSpPr/>
          <p:nvPr/>
        </p:nvSpPr>
        <p:spPr>
          <a:xfrm>
            <a:off x="1130051" y="435928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1438196" y="435928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1" name="Straight Connector 260"/>
          <p:cNvCxnSpPr>
            <a:stCxn id="275" idx="3"/>
            <a:endCxn id="276" idx="0"/>
          </p:cNvCxnSpPr>
          <p:nvPr/>
        </p:nvCxnSpPr>
        <p:spPr>
          <a:xfrm rot="5400000">
            <a:off x="5951014" y="2322811"/>
            <a:ext cx="259170" cy="77087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2" name="Straight Connector 261"/>
          <p:cNvCxnSpPr>
            <a:stCxn id="275" idx="5"/>
            <a:endCxn id="277" idx="1"/>
          </p:cNvCxnSpPr>
          <p:nvPr/>
        </p:nvCxnSpPr>
        <p:spPr>
          <a:xfrm rot="16200000" flipH="1">
            <a:off x="6828215" y="2325426"/>
            <a:ext cx="281733" cy="78820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3" name="Straight Connector 262"/>
          <p:cNvCxnSpPr>
            <a:stCxn id="276" idx="3"/>
            <a:endCxn id="281" idx="0"/>
          </p:cNvCxnSpPr>
          <p:nvPr/>
        </p:nvCxnSpPr>
        <p:spPr>
          <a:xfrm rot="5400000">
            <a:off x="5273691" y="2917912"/>
            <a:ext cx="315572" cy="41842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4" name="Straight Connector 263"/>
          <p:cNvCxnSpPr>
            <a:stCxn id="276" idx="5"/>
            <a:endCxn id="301" idx="0"/>
          </p:cNvCxnSpPr>
          <p:nvPr/>
        </p:nvCxnSpPr>
        <p:spPr>
          <a:xfrm rot="16200000" flipH="1">
            <a:off x="5808789" y="2910188"/>
            <a:ext cx="315572" cy="43387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5" name="Straight Connector 264"/>
          <p:cNvCxnSpPr>
            <a:stCxn id="277" idx="3"/>
            <a:endCxn id="278" idx="0"/>
          </p:cNvCxnSpPr>
          <p:nvPr/>
        </p:nvCxnSpPr>
        <p:spPr>
          <a:xfrm rot="5400000">
            <a:off x="6978041" y="2899771"/>
            <a:ext cx="315572" cy="45471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6" name="Straight Connector 265"/>
          <p:cNvCxnSpPr>
            <a:stCxn id="277" idx="5"/>
            <a:endCxn id="279" idx="0"/>
          </p:cNvCxnSpPr>
          <p:nvPr/>
        </p:nvCxnSpPr>
        <p:spPr>
          <a:xfrm rot="16200000" flipH="1">
            <a:off x="7551599" y="2889870"/>
            <a:ext cx="315572" cy="47451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7" name="Straight Connector 266"/>
          <p:cNvCxnSpPr>
            <a:stCxn id="279" idx="5"/>
            <a:endCxn id="292" idx="0"/>
          </p:cNvCxnSpPr>
          <p:nvPr/>
        </p:nvCxnSpPr>
        <p:spPr>
          <a:xfrm rot="16200000" flipH="1">
            <a:off x="7949686" y="3467850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8" name="Straight Connector 267"/>
          <p:cNvCxnSpPr>
            <a:stCxn id="278" idx="5"/>
            <a:endCxn id="284" idx="0"/>
          </p:cNvCxnSpPr>
          <p:nvPr/>
        </p:nvCxnSpPr>
        <p:spPr>
          <a:xfrm rot="16200000" flipH="1">
            <a:off x="6883935" y="3495429"/>
            <a:ext cx="356840" cy="19882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9" name="Straight Connector 268"/>
          <p:cNvCxnSpPr>
            <a:stCxn id="281" idx="5"/>
            <a:endCxn id="282" idx="0"/>
          </p:cNvCxnSpPr>
          <p:nvPr/>
        </p:nvCxnSpPr>
        <p:spPr>
          <a:xfrm rot="16200000" flipH="1">
            <a:off x="5225306" y="3467850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0" name="Straight Connector 269"/>
          <p:cNvCxnSpPr>
            <a:stCxn id="281" idx="3"/>
            <a:endCxn id="285" idx="0"/>
          </p:cNvCxnSpPr>
          <p:nvPr/>
        </p:nvCxnSpPr>
        <p:spPr>
          <a:xfrm rot="5400000">
            <a:off x="4862378" y="3467851"/>
            <a:ext cx="356840" cy="2539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1" name="Straight Connector 270"/>
          <p:cNvCxnSpPr>
            <a:stCxn id="278" idx="3"/>
            <a:endCxn id="280" idx="0"/>
          </p:cNvCxnSpPr>
          <p:nvPr/>
        </p:nvCxnSpPr>
        <p:spPr>
          <a:xfrm rot="5400000">
            <a:off x="6593446" y="3512710"/>
            <a:ext cx="356840" cy="16426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2" name="Straight Connector 271"/>
          <p:cNvCxnSpPr>
            <a:stCxn id="279" idx="3"/>
            <a:endCxn id="283" idx="0"/>
          </p:cNvCxnSpPr>
          <p:nvPr/>
        </p:nvCxnSpPr>
        <p:spPr>
          <a:xfrm rot="5400000">
            <a:off x="7586758" y="3467851"/>
            <a:ext cx="356840" cy="25398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3" name="Straight Connector 272"/>
          <p:cNvCxnSpPr>
            <a:stCxn id="284" idx="3"/>
            <a:endCxn id="286" idx="0"/>
          </p:cNvCxnSpPr>
          <p:nvPr/>
        </p:nvCxnSpPr>
        <p:spPr>
          <a:xfrm rot="5400000">
            <a:off x="6830773" y="4082759"/>
            <a:ext cx="454510" cy="9853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4" name="Straight Connector 273"/>
          <p:cNvCxnSpPr>
            <a:stCxn id="284" idx="5"/>
            <a:endCxn id="287" idx="0"/>
          </p:cNvCxnSpPr>
          <p:nvPr/>
        </p:nvCxnSpPr>
        <p:spPr>
          <a:xfrm rot="16200000" flipH="1">
            <a:off x="7039317" y="4081694"/>
            <a:ext cx="454510" cy="10066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75" name="Oval 274"/>
          <p:cNvSpPr/>
          <p:nvPr/>
        </p:nvSpPr>
        <p:spPr>
          <a:xfrm>
            <a:off x="6443471" y="2447152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5618128" y="2837831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7340619" y="2837831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6831434" y="328491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869605" y="328491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6612697" y="377326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5145225" y="3284913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5453681" y="377326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7561151" y="377326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7084732" y="377326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4836769" y="3773262"/>
            <a:ext cx="154072" cy="15407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931723" y="435928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7239867" y="435928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8" name="Straight Connector 287"/>
          <p:cNvCxnSpPr>
            <a:stCxn id="292" idx="3"/>
            <a:endCxn id="290" idx="0"/>
          </p:cNvCxnSpPr>
          <p:nvPr/>
        </p:nvCxnSpPr>
        <p:spPr>
          <a:xfrm rot="5400000">
            <a:off x="7916221" y="4079873"/>
            <a:ext cx="459504" cy="10930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9" name="Straight Connector 288"/>
          <p:cNvCxnSpPr>
            <a:stCxn id="292" idx="5"/>
            <a:endCxn id="291" idx="0"/>
          </p:cNvCxnSpPr>
          <p:nvPr/>
        </p:nvCxnSpPr>
        <p:spPr>
          <a:xfrm rot="16200000" flipH="1">
            <a:off x="8124767" y="4089576"/>
            <a:ext cx="459504" cy="8989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90" name="Oval 289"/>
          <p:cNvSpPr/>
          <p:nvPr/>
        </p:nvSpPr>
        <p:spPr>
          <a:xfrm>
            <a:off x="8014286" y="4364276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8322431" y="4364276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8178062" y="377326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3" name="Straight Connector 292"/>
          <p:cNvCxnSpPr>
            <a:stCxn id="301" idx="3"/>
            <a:endCxn id="298" idx="0"/>
          </p:cNvCxnSpPr>
          <p:nvPr/>
        </p:nvCxnSpPr>
        <p:spPr>
          <a:xfrm rot="5400000">
            <a:off x="5843467" y="3493189"/>
            <a:ext cx="362340" cy="20880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4" name="Straight Connector 293"/>
          <p:cNvCxnSpPr>
            <a:stCxn id="301" idx="5"/>
            <a:endCxn id="297" idx="0"/>
          </p:cNvCxnSpPr>
          <p:nvPr/>
        </p:nvCxnSpPr>
        <p:spPr>
          <a:xfrm rot="16200000" flipH="1">
            <a:off x="6142696" y="3511712"/>
            <a:ext cx="362340" cy="17176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5" name="Straight Connector 294"/>
          <p:cNvCxnSpPr>
            <a:stCxn id="298" idx="3"/>
            <a:endCxn id="299" idx="0"/>
          </p:cNvCxnSpPr>
          <p:nvPr/>
        </p:nvCxnSpPr>
        <p:spPr>
          <a:xfrm rot="16200000" flipH="1">
            <a:off x="5796718" y="4088258"/>
            <a:ext cx="454510" cy="9853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6" name="Straight Connector 295"/>
          <p:cNvCxnSpPr>
            <a:stCxn id="298" idx="5"/>
            <a:endCxn id="300" idx="0"/>
          </p:cNvCxnSpPr>
          <p:nvPr/>
        </p:nvCxnSpPr>
        <p:spPr>
          <a:xfrm rot="5400000">
            <a:off x="5588174" y="4087196"/>
            <a:ext cx="454510" cy="10066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97" name="Oval 296"/>
          <p:cNvSpPr/>
          <p:nvPr/>
        </p:nvSpPr>
        <p:spPr>
          <a:xfrm flipH="1">
            <a:off x="6332710" y="377876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val 297"/>
          <p:cNvSpPr/>
          <p:nvPr/>
        </p:nvSpPr>
        <p:spPr>
          <a:xfrm flipH="1">
            <a:off x="5843196" y="377876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val 298"/>
          <p:cNvSpPr/>
          <p:nvPr/>
        </p:nvSpPr>
        <p:spPr>
          <a:xfrm flipH="1">
            <a:off x="5996204" y="436478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val 299"/>
          <p:cNvSpPr/>
          <p:nvPr/>
        </p:nvSpPr>
        <p:spPr>
          <a:xfrm flipH="1">
            <a:off x="5688060" y="4364782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6106477" y="3284913"/>
            <a:ext cx="154072" cy="15407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4005331" y="2754364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……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357158" y="2435575"/>
            <a:ext cx="81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24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GB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ree</a:t>
            </a:r>
            <a:r>
              <a:rPr lang="en-GB" sz="2400" baseline="-25000" dirty="0">
                <a:solidFill>
                  <a:prstClr val="black"/>
                </a:solidFill>
                <a:latin typeface="cmmi10"/>
              </a:rPr>
              <a:t>1</a:t>
            </a:r>
            <a:endParaRPr lang="en-GB" sz="2400" kern="1200" baseline="-25000" dirty="0">
              <a:solidFill>
                <a:prstClr val="black"/>
              </a:solidFill>
              <a:latin typeface="cmr1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7603224" y="2435575"/>
            <a:ext cx="82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24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tree</a:t>
            </a:r>
            <a:r>
              <a:rPr lang="en-GB" sz="2400" kern="1200" baseline="-25000" dirty="0" err="1">
                <a:solidFill>
                  <a:prstClr val="black"/>
                </a:solidFill>
                <a:latin typeface="cmmi10"/>
              </a:rPr>
              <a:t>T</a:t>
            </a:r>
            <a:endParaRPr lang="en-GB" sz="2400" kern="1200" baseline="-25000" dirty="0">
              <a:solidFill>
                <a:prstClr val="black"/>
              </a:solidFill>
              <a:latin typeface="cmmi10"/>
            </a:endParaRPr>
          </a:p>
        </p:txBody>
      </p:sp>
      <p:grpSp>
        <p:nvGrpSpPr>
          <p:cNvPr id="6" name="Group 122"/>
          <p:cNvGrpSpPr/>
          <p:nvPr/>
        </p:nvGrpSpPr>
        <p:grpSpPr>
          <a:xfrm>
            <a:off x="7215206" y="1125382"/>
            <a:ext cx="1785950" cy="800102"/>
            <a:chOff x="4429124" y="3738562"/>
            <a:chExt cx="1190633" cy="533401"/>
          </a:xfrm>
        </p:grpSpPr>
        <p:sp>
          <p:nvSpPr>
            <p:cNvPr id="124" name="Rounded Rectangle 123"/>
            <p:cNvSpPr/>
            <p:nvPr/>
          </p:nvSpPr>
          <p:spPr bwMode="auto">
            <a:xfrm>
              <a:off x="4429124" y="3738562"/>
              <a:ext cx="1190633" cy="533401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500562" y="3781594"/>
              <a:ext cx="176061" cy="176060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4500562" y="4034406"/>
              <a:ext cx="176061" cy="176060"/>
            </a:xfrm>
            <a:prstGeom prst="ellips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708531" y="3989542"/>
              <a:ext cx="877590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split nodes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09289" y="3744119"/>
              <a:ext cx="842410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leaf nodes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1968156" y="1739102"/>
            <a:ext cx="67501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  <a:latin typeface="Times"/>
                <a:cs typeface="Times"/>
              </a:rPr>
              <a:t>x</a:t>
            </a:r>
            <a:r>
              <a:rPr lang="en-GB" sz="2400" b="1" i="1" baseline="-25000" dirty="0">
                <a:solidFill>
                  <a:srgbClr val="C00000"/>
                </a:solidFill>
                <a:latin typeface="Times"/>
                <a:cs typeface="Times"/>
              </a:rPr>
              <a:t>-j</a:t>
            </a:r>
          </a:p>
        </p:txBody>
      </p:sp>
      <p:cxnSp>
        <p:nvCxnSpPr>
          <p:cNvPr id="131" name="Straight Arrow Connector 130"/>
          <p:cNvCxnSpPr>
            <a:endCxn id="235" idx="0"/>
          </p:cNvCxnSpPr>
          <p:nvPr/>
        </p:nvCxnSpPr>
        <p:spPr bwMode="auto">
          <a:xfrm rot="5400000">
            <a:off x="2194722" y="2336209"/>
            <a:ext cx="221886" cy="1588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6182998" y="1775214"/>
            <a:ext cx="67501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  <a:latin typeface="Times"/>
                <a:cs typeface="Times"/>
              </a:rPr>
              <a:t>x</a:t>
            </a:r>
            <a:r>
              <a:rPr lang="en-GB" sz="2400" b="1" i="1" baseline="-25000" dirty="0">
                <a:solidFill>
                  <a:srgbClr val="C00000"/>
                </a:solidFill>
                <a:latin typeface="Times"/>
                <a:cs typeface="Times"/>
              </a:rPr>
              <a:t>-j</a:t>
            </a:r>
          </a:p>
        </p:txBody>
      </p:sp>
      <p:cxnSp>
        <p:nvCxnSpPr>
          <p:cNvPr id="137" name="Straight Arrow Connector 136"/>
          <p:cNvCxnSpPr>
            <a:stCxn id="136" idx="2"/>
            <a:endCxn id="275" idx="0"/>
          </p:cNvCxnSpPr>
          <p:nvPr/>
        </p:nvCxnSpPr>
        <p:spPr bwMode="auto">
          <a:xfrm rot="5400000">
            <a:off x="6439927" y="2366572"/>
            <a:ext cx="161160" cy="1588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>
            <a:stCxn id="235" idx="5"/>
            <a:endCxn id="237" idx="0"/>
          </p:cNvCxnSpPr>
          <p:nvPr/>
        </p:nvCxnSpPr>
        <p:spPr bwMode="auto">
          <a:xfrm rot="16200000" flipH="1">
            <a:off x="2529222" y="2409577"/>
            <a:ext cx="259170" cy="597338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>
            <a:stCxn id="237" idx="3"/>
            <a:endCxn id="238" idx="0"/>
          </p:cNvCxnSpPr>
          <p:nvPr/>
        </p:nvCxnSpPr>
        <p:spPr bwMode="auto">
          <a:xfrm rot="5400000">
            <a:off x="2505671" y="2887580"/>
            <a:ext cx="315573" cy="479093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38" idx="3"/>
            <a:endCxn id="240" idx="0"/>
          </p:cNvCxnSpPr>
          <p:nvPr/>
        </p:nvCxnSpPr>
        <p:spPr bwMode="auto">
          <a:xfrm rot="5400000">
            <a:off x="2064025" y="3467850"/>
            <a:ext cx="356841" cy="253984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240" idx="5"/>
            <a:endCxn id="249" idx="0"/>
          </p:cNvCxnSpPr>
          <p:nvPr/>
        </p:nvCxnSpPr>
        <p:spPr bwMode="auto">
          <a:xfrm rot="16200000" flipH="1">
            <a:off x="1992937" y="4081761"/>
            <a:ext cx="454510" cy="100532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275" idx="3"/>
            <a:endCxn id="276" idx="0"/>
          </p:cNvCxnSpPr>
          <p:nvPr/>
        </p:nvCxnSpPr>
        <p:spPr bwMode="auto">
          <a:xfrm rot="5400000">
            <a:off x="5951014" y="2322811"/>
            <a:ext cx="259170" cy="770870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276" idx="3"/>
            <a:endCxn id="281" idx="0"/>
          </p:cNvCxnSpPr>
          <p:nvPr/>
        </p:nvCxnSpPr>
        <p:spPr bwMode="auto">
          <a:xfrm rot="5400000">
            <a:off x="5273690" y="2917911"/>
            <a:ext cx="315573" cy="418430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>
            <a:stCxn id="281" idx="3"/>
            <a:endCxn id="285" idx="0"/>
          </p:cNvCxnSpPr>
          <p:nvPr/>
        </p:nvCxnSpPr>
        <p:spPr bwMode="auto">
          <a:xfrm rot="5400000">
            <a:off x="4862377" y="3467851"/>
            <a:ext cx="356840" cy="253983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0942" y="6585409"/>
            <a:ext cx="797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Taken from ICCV09 tutorial by Kim, </a:t>
            </a:r>
            <a:r>
              <a:rPr lang="en-US" sz="1400" dirty="0" err="1"/>
              <a:t>Shotton</a:t>
            </a:r>
            <a:r>
              <a:rPr lang="en-US" sz="1400" dirty="0"/>
              <a:t> and </a:t>
            </a:r>
            <a:r>
              <a:rPr lang="en-US" sz="1400" dirty="0" err="1"/>
              <a:t>Stenger</a:t>
            </a:r>
            <a:r>
              <a:rPr lang="en-US" sz="1400" dirty="0"/>
              <a:t>: http://</a:t>
            </a:r>
            <a:r>
              <a:rPr lang="en-US" sz="1400" dirty="0" err="1"/>
              <a:t>www.iis.ee.ic.ac.uk</a:t>
            </a:r>
            <a:r>
              <a:rPr lang="en-US" sz="1400" dirty="0"/>
              <a:t>/~</a:t>
            </a:r>
            <a:r>
              <a:rPr lang="en-US" sz="1400" dirty="0" err="1"/>
              <a:t>tkkim</a:t>
            </a:r>
            <a:r>
              <a:rPr lang="en-US" sz="1400" dirty="0"/>
              <a:t>/iccv09_tutorial  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38" y="4364783"/>
            <a:ext cx="4191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55" y="3937901"/>
            <a:ext cx="533400" cy="317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81" y="5024458"/>
            <a:ext cx="2705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data matrix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7469" y="2038017"/>
            <a:ext cx="1875313" cy="33966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8669" y="3544327"/>
            <a:ext cx="97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Genes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351" y="1203423"/>
            <a:ext cx="31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Experiments/Time points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45780" y="1890337"/>
            <a:ext cx="118131" cy="366252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8136" y="5818559"/>
            <a:ext cx="443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 (expression levels) of all variables in sample </a:t>
            </a:r>
            <a:r>
              <a:rPr lang="en-US" i="1" dirty="0" err="1">
                <a:latin typeface="Times"/>
                <a:cs typeface="Times"/>
              </a:rPr>
              <a:t>i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63912" y="5656235"/>
            <a:ext cx="472580" cy="236292"/>
          </a:xfrm>
          <a:custGeom>
            <a:avLst/>
            <a:gdLst>
              <a:gd name="connsiteX0" fmla="*/ 0 w 472580"/>
              <a:gd name="connsiteY0" fmla="*/ 0 h 236292"/>
              <a:gd name="connsiteX1" fmla="*/ 398688 w 472580"/>
              <a:gd name="connsiteY1" fmla="*/ 59073 h 236292"/>
              <a:gd name="connsiteX2" fmla="*/ 472520 w 472580"/>
              <a:gd name="connsiteY2" fmla="*/ 236292 h 2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580" h="236292">
                <a:moveTo>
                  <a:pt x="0" y="0"/>
                </a:moveTo>
                <a:cubicBezTo>
                  <a:pt x="159967" y="9845"/>
                  <a:pt x="319935" y="19691"/>
                  <a:pt x="398688" y="59073"/>
                </a:cubicBezTo>
                <a:cubicBezTo>
                  <a:pt x="477441" y="98455"/>
                  <a:pt x="472520" y="236292"/>
                  <a:pt x="472520" y="23629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1982240" y="2595542"/>
            <a:ext cx="118131" cy="214874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12805" y="2494164"/>
            <a:ext cx="150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 of </a:t>
            </a:r>
            <a:r>
              <a:rPr lang="en-US" i="1" dirty="0" err="1">
                <a:latin typeface="Times"/>
                <a:cs typeface="Times"/>
              </a:rPr>
              <a:t>X</a:t>
            </a:r>
            <a:r>
              <a:rPr lang="en-US" i="1" baseline="-25000" dirty="0" err="1">
                <a:latin typeface="Times"/>
                <a:cs typeface="Times"/>
              </a:rPr>
              <a:t>j</a:t>
            </a:r>
            <a:r>
              <a:rPr lang="en-US" i="1" baseline="-25000" dirty="0">
                <a:latin typeface="Times"/>
                <a:cs typeface="Times"/>
              </a:rPr>
              <a:t> </a:t>
            </a:r>
            <a:r>
              <a:rPr lang="en-US" dirty="0">
                <a:latin typeface="Calibri"/>
                <a:cs typeface="Calibri"/>
              </a:rPr>
              <a:t>in all m experiments</a:t>
            </a:r>
          </a:p>
        </p:txBody>
      </p:sp>
      <p:sp>
        <p:nvSpPr>
          <p:cNvPr id="12" name="Freeform 11"/>
          <p:cNvSpPr/>
          <p:nvPr/>
        </p:nvSpPr>
        <p:spPr>
          <a:xfrm flipV="1">
            <a:off x="3115679" y="3455776"/>
            <a:ext cx="472580" cy="251186"/>
          </a:xfrm>
          <a:custGeom>
            <a:avLst/>
            <a:gdLst>
              <a:gd name="connsiteX0" fmla="*/ 0 w 472580"/>
              <a:gd name="connsiteY0" fmla="*/ 0 h 236292"/>
              <a:gd name="connsiteX1" fmla="*/ 398688 w 472580"/>
              <a:gd name="connsiteY1" fmla="*/ 59073 h 236292"/>
              <a:gd name="connsiteX2" fmla="*/ 472520 w 472580"/>
              <a:gd name="connsiteY2" fmla="*/ 236292 h 2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580" h="236292">
                <a:moveTo>
                  <a:pt x="0" y="0"/>
                </a:moveTo>
                <a:cubicBezTo>
                  <a:pt x="159967" y="9845"/>
                  <a:pt x="319935" y="19691"/>
                  <a:pt x="398688" y="59073"/>
                </a:cubicBezTo>
                <a:cubicBezTo>
                  <a:pt x="477441" y="98455"/>
                  <a:pt x="472520" y="236292"/>
                  <a:pt x="472520" y="23629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>
            <a:off x="1882697" y="786189"/>
            <a:ext cx="324857" cy="1875313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flipH="1">
            <a:off x="573039" y="2038017"/>
            <a:ext cx="403508" cy="3396694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5793108" y="2189020"/>
            <a:ext cx="1875313" cy="33966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12802" y="4216596"/>
            <a:ext cx="191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GENIE3 will use the transpose of this data matrix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7901963" y="3689522"/>
            <a:ext cx="156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 </a:t>
            </a:r>
            <a:r>
              <a:rPr lang="en-US" dirty="0"/>
              <a:t>Experiments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6979" y="2464487"/>
            <a:ext cx="97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Genes</a:t>
            </a:r>
          </a:p>
        </p:txBody>
      </p:sp>
      <p:sp>
        <p:nvSpPr>
          <p:cNvPr id="20" name="Rectangle 19"/>
          <p:cNvSpPr/>
          <p:nvPr/>
        </p:nvSpPr>
        <p:spPr>
          <a:xfrm rot="10800000">
            <a:off x="6594079" y="2803273"/>
            <a:ext cx="118131" cy="214874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 flipV="1">
            <a:off x="4252677" y="3413425"/>
            <a:ext cx="2341400" cy="455852"/>
          </a:xfrm>
          <a:custGeom>
            <a:avLst/>
            <a:gdLst>
              <a:gd name="connsiteX0" fmla="*/ 0 w 472580"/>
              <a:gd name="connsiteY0" fmla="*/ 0 h 236292"/>
              <a:gd name="connsiteX1" fmla="*/ 398688 w 472580"/>
              <a:gd name="connsiteY1" fmla="*/ 59073 h 236292"/>
              <a:gd name="connsiteX2" fmla="*/ 472520 w 472580"/>
              <a:gd name="connsiteY2" fmla="*/ 236292 h 2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580" h="236292">
                <a:moveTo>
                  <a:pt x="0" y="0"/>
                </a:moveTo>
                <a:cubicBezTo>
                  <a:pt x="159967" y="9845"/>
                  <a:pt x="319935" y="19691"/>
                  <a:pt x="398688" y="59073"/>
                </a:cubicBezTo>
                <a:cubicBezTo>
                  <a:pt x="477441" y="98455"/>
                  <a:pt x="472520" y="236292"/>
                  <a:pt x="472520" y="23629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6611806" y="1833898"/>
            <a:ext cx="118131" cy="366252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69787" y="1465522"/>
            <a:ext cx="335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 (expression levels) of all variables in sample </a:t>
            </a:r>
            <a:r>
              <a:rPr lang="en-US" i="1" dirty="0" err="1">
                <a:latin typeface="Times"/>
                <a:cs typeface="Times"/>
              </a:rPr>
              <a:t>i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24" name="Freeform 23"/>
          <p:cNvSpPr/>
          <p:nvPr/>
        </p:nvSpPr>
        <p:spPr>
          <a:xfrm flipV="1">
            <a:off x="7419874" y="2067545"/>
            <a:ext cx="472580" cy="1543303"/>
          </a:xfrm>
          <a:custGeom>
            <a:avLst/>
            <a:gdLst>
              <a:gd name="connsiteX0" fmla="*/ 0 w 472580"/>
              <a:gd name="connsiteY0" fmla="*/ 0 h 236292"/>
              <a:gd name="connsiteX1" fmla="*/ 398688 w 472580"/>
              <a:gd name="connsiteY1" fmla="*/ 59073 h 236292"/>
              <a:gd name="connsiteX2" fmla="*/ 472520 w 472580"/>
              <a:gd name="connsiteY2" fmla="*/ 236292 h 2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580" h="236292">
                <a:moveTo>
                  <a:pt x="0" y="0"/>
                </a:moveTo>
                <a:cubicBezTo>
                  <a:pt x="159967" y="9845"/>
                  <a:pt x="319935" y="19691"/>
                  <a:pt x="398688" y="59073"/>
                </a:cubicBezTo>
                <a:cubicBezTo>
                  <a:pt x="477441" y="98455"/>
                  <a:pt x="472520" y="236292"/>
                  <a:pt x="472520" y="23629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112802" y="3869277"/>
            <a:ext cx="1780968" cy="346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GENIE3 algorithm sketch</a:t>
            </a:r>
          </a:p>
        </p:txBody>
      </p:sp>
      <p:pic>
        <p:nvPicPr>
          <p:cNvPr id="5" name="Picture 4" descr="genie3.pdf"/>
          <p:cNvPicPr>
            <a:picLocks noChangeAspect="1"/>
          </p:cNvPicPr>
          <p:nvPr/>
        </p:nvPicPr>
        <p:blipFill>
          <a:blip r:embed="rId2"/>
          <a:srcRect l="1396" r="14821" b="19682"/>
          <a:stretch>
            <a:fillRect/>
          </a:stretch>
        </p:blipFill>
        <p:spPr>
          <a:xfrm>
            <a:off x="179565" y="1417637"/>
            <a:ext cx="8964435" cy="4262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252" y="6322379"/>
            <a:ext cx="287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Huynh-Thu et al.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3768" y="2354383"/>
            <a:ext cx="1197764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Predictor ranking</a:t>
            </a:r>
          </a:p>
        </p:txBody>
      </p:sp>
    </p:spTree>
    <p:extLst>
      <p:ext uri="{BB962C8B-B14F-4D97-AF65-F5344CB8AC3E}">
        <p14:creationId xmlns:p14="http://schemas.microsoft.com/office/powerpoint/2010/main" val="358007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GENIE3 algorithm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For each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i="1" baseline="-25000" dirty="0" err="1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, generate learning samples of input/output pairs</a:t>
            </a:r>
          </a:p>
          <a:p>
            <a:pPr lvl="1"/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LS</a:t>
            </a:r>
            <a:r>
              <a:rPr lang="en-US" i="1" baseline="-25000" dirty="0" err="1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={(</a:t>
            </a:r>
            <a:r>
              <a:rPr lang="en-US" b="1" i="1" dirty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i="1" baseline="-25000" dirty="0">
                <a:solidFill>
                  <a:srgbClr val="000000"/>
                </a:solidFill>
                <a:latin typeface="Times"/>
                <a:cs typeface="Times"/>
              </a:rPr>
              <a:t>-</a:t>
            </a:r>
            <a:r>
              <a:rPr lang="en-US" i="1" baseline="-25000" dirty="0" err="1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i="1" baseline="30000" dirty="0" err="1">
                <a:solidFill>
                  <a:srgbClr val="000000"/>
                </a:solidFill>
                <a:latin typeface="Times"/>
                <a:cs typeface="Times"/>
              </a:rPr>
              <a:t>k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,x</a:t>
            </a:r>
            <a:r>
              <a:rPr lang="en-US" i="1" baseline="-25000" dirty="0" err="1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i="1" baseline="30000" dirty="0" err="1">
                <a:solidFill>
                  <a:srgbClr val="000000"/>
                </a:solidFill>
                <a:latin typeface="Times"/>
                <a:cs typeface="Times"/>
              </a:rPr>
              <a:t>k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), k=1..N}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On each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LS</a:t>
            </a:r>
            <a:r>
              <a:rPr lang="en-US" i="1" baseline="-25000" dirty="0" err="1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i="1" baseline="-25000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learn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r>
              <a:rPr lang="en-US" i="1" baseline="-25000" dirty="0">
                <a:solidFill>
                  <a:srgbClr val="000000"/>
                </a:solidFill>
                <a:latin typeface="Times"/>
                <a:cs typeface="Times"/>
              </a:rPr>
              <a:t>j 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to predict the value of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i="1" baseline="-25000" dirty="0" err="1">
                <a:solidFill>
                  <a:srgbClr val="000000"/>
                </a:solidFill>
                <a:latin typeface="Times"/>
                <a:cs typeface="Times"/>
              </a:rPr>
              <a:t>j</a:t>
            </a:r>
            <a:endParaRPr lang="en-US" i="1" baseline="-25000" dirty="0">
              <a:solidFill>
                <a:srgbClr val="000000"/>
              </a:solidFill>
              <a:latin typeface="Times"/>
              <a:cs typeface="Times"/>
            </a:endParaRPr>
          </a:p>
          <a:p>
            <a:pPr lvl="1"/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r>
              <a:rPr lang="en-US" i="1" baseline="-25000" dirty="0">
                <a:solidFill>
                  <a:srgbClr val="000000"/>
                </a:solidFill>
                <a:latin typeface="Times"/>
                <a:cs typeface="Times"/>
              </a:rPr>
              <a:t>j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is an ensemble of regression trees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Estimate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i="1" baseline="-25000" dirty="0" err="1">
                <a:solidFill>
                  <a:srgbClr val="000000"/>
                </a:solidFill>
                <a:latin typeface="Times"/>
                <a:cs typeface="Times"/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 for all genes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i ≠ j</a:t>
            </a:r>
          </a:p>
          <a:p>
            <a:pPr lvl="2"/>
            <a:r>
              <a:rPr lang="en-US" sz="2000" i="1" dirty="0" err="1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sz="2000" i="1" baseline="-25000" dirty="0" err="1">
                <a:solidFill>
                  <a:srgbClr val="000000"/>
                </a:solidFill>
                <a:latin typeface="Times"/>
                <a:cs typeface="Times"/>
              </a:rPr>
              <a:t>ij</a:t>
            </a:r>
            <a:r>
              <a:rPr lang="en-US" sz="2000" dirty="0">
                <a:solidFill>
                  <a:srgbClr val="000000"/>
                </a:solidFill>
              </a:rPr>
              <a:t> quantifies the confidence of the edge between </a:t>
            </a:r>
            <a:r>
              <a:rPr lang="en-US" sz="2000" i="1" dirty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i="1" baseline="-25000" dirty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i="1" dirty="0" err="1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i="1" baseline="-25000" dirty="0" err="1">
                <a:solidFill>
                  <a:srgbClr val="000000"/>
                </a:solidFill>
                <a:latin typeface="Times"/>
                <a:cs typeface="Times"/>
              </a:rPr>
              <a:t>j</a:t>
            </a:r>
            <a:endParaRPr lang="en-US" sz="2000" i="1" baseline="-25000" dirty="0">
              <a:solidFill>
                <a:srgbClr val="000000"/>
              </a:solidFill>
              <a:latin typeface="Times"/>
              <a:cs typeface="Times"/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Associated with the decrease in variance of </a:t>
            </a:r>
            <a:r>
              <a:rPr lang="en-US" sz="2000" i="1" dirty="0" err="1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i="1" baseline="-25000" dirty="0" err="1">
                <a:solidFill>
                  <a:srgbClr val="000000"/>
                </a:solidFill>
                <a:latin typeface="Times"/>
                <a:cs typeface="Times"/>
              </a:rPr>
              <a:t>j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when </a:t>
            </a:r>
            <a:r>
              <a:rPr lang="en-US" sz="2000" i="1" dirty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i="1" baseline="-25000" dirty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is included in </a:t>
            </a:r>
            <a:r>
              <a:rPr lang="en-US" sz="2000" i="1" dirty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r>
              <a:rPr lang="en-US" sz="2000" i="1" baseline="-25000" dirty="0">
                <a:solidFill>
                  <a:srgbClr val="000000"/>
                </a:solidFill>
                <a:latin typeface="Times"/>
                <a:cs typeface="Times"/>
              </a:rPr>
              <a:t>j</a:t>
            </a:r>
          </a:p>
          <a:p>
            <a:r>
              <a:rPr lang="en-US" dirty="0">
                <a:solidFill>
                  <a:srgbClr val="000000"/>
                </a:solidFill>
              </a:rPr>
              <a:t>Generate a global ranking of edges based on each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i="1" baseline="-25000" dirty="0" err="1">
                <a:solidFill>
                  <a:srgbClr val="000000"/>
                </a:solidFill>
                <a:latin typeface="Times"/>
                <a:cs typeface="Times"/>
              </a:rPr>
              <a:t>ij</a:t>
            </a:r>
            <a:endParaRPr lang="en-US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4581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b="0" i="1" dirty="0">
                <a:latin typeface="Times"/>
                <a:cs typeface="Times"/>
              </a:rPr>
              <a:t>f</a:t>
            </a:r>
            <a:r>
              <a:rPr lang="en-US" b="0" i="1" baseline="-25000" dirty="0">
                <a:latin typeface="Times"/>
                <a:cs typeface="Times"/>
              </a:rPr>
              <a:t>j</a:t>
            </a:r>
            <a:r>
              <a:rPr lang="en-US" i="1" baseline="-25000" dirty="0">
                <a:latin typeface="Times"/>
                <a:cs typeface="Times"/>
              </a:rPr>
              <a:t> </a:t>
            </a:r>
            <a:r>
              <a:rPr lang="en-US" dirty="0"/>
              <a:t>in GENIE3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835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Uses two types of Ensembles to represent the </a:t>
            </a:r>
            <a:r>
              <a:rPr lang="en-US" sz="2000" i="1" dirty="0">
                <a:latin typeface="Times"/>
                <a:cs typeface="Times"/>
              </a:rPr>
              <a:t>f</a:t>
            </a:r>
            <a:r>
              <a:rPr lang="en-US" sz="2000" i="1" baseline="-25000" dirty="0">
                <a:latin typeface="Times"/>
                <a:cs typeface="Times"/>
              </a:rPr>
              <a:t>j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Random forest or Extra Trees</a:t>
            </a:r>
            <a:endParaRPr lang="en-US" sz="2000" i="1" baseline="-25000" dirty="0">
              <a:latin typeface="Times"/>
              <a:cs typeface="Times"/>
            </a:endParaRPr>
          </a:p>
          <a:p>
            <a:r>
              <a:rPr lang="en-US" sz="2000" dirty="0"/>
              <a:t>Learning the Random forest</a:t>
            </a:r>
          </a:p>
          <a:p>
            <a:pPr lvl="1"/>
            <a:r>
              <a:rPr lang="en-US" sz="2000" dirty="0"/>
              <a:t>Generate </a:t>
            </a:r>
            <a:r>
              <a:rPr lang="en-US" sz="2000" u="sng" dirty="0"/>
              <a:t>M=1000 bootstrap samples</a:t>
            </a:r>
          </a:p>
          <a:p>
            <a:pPr lvl="1"/>
            <a:r>
              <a:rPr lang="en-US" sz="2000" dirty="0"/>
              <a:t>At each node to be split, search for best split among </a:t>
            </a:r>
            <a:r>
              <a:rPr lang="en-US" sz="2000" i="1" dirty="0">
                <a:latin typeface="Times"/>
                <a:cs typeface="Times"/>
              </a:rPr>
              <a:t>K</a:t>
            </a:r>
            <a:r>
              <a:rPr lang="en-US" sz="2000" dirty="0"/>
              <a:t> randomly selected variables</a:t>
            </a:r>
          </a:p>
          <a:p>
            <a:pPr lvl="1"/>
            <a:r>
              <a:rPr lang="en-US" sz="2000" i="1" dirty="0">
                <a:latin typeface="Times"/>
                <a:cs typeface="Times"/>
              </a:rPr>
              <a:t>K</a:t>
            </a:r>
            <a:r>
              <a:rPr lang="en-US" sz="2000" dirty="0"/>
              <a:t> was set to </a:t>
            </a:r>
            <a:r>
              <a:rPr lang="en-US" sz="2000" i="1" dirty="0">
                <a:latin typeface="Times"/>
                <a:cs typeface="Times"/>
              </a:rPr>
              <a:t>p-1</a:t>
            </a:r>
            <a:r>
              <a:rPr lang="en-US" sz="2000" dirty="0"/>
              <a:t> or </a:t>
            </a:r>
            <a:r>
              <a:rPr lang="en-US" sz="2000" i="1" dirty="0">
                <a:latin typeface="Times"/>
                <a:cs typeface="Times"/>
              </a:rPr>
              <a:t>(p-1)</a:t>
            </a:r>
            <a:r>
              <a:rPr lang="en-US" sz="2000" i="1" baseline="30000" dirty="0">
                <a:latin typeface="Times"/>
                <a:cs typeface="Times"/>
              </a:rPr>
              <a:t>1/2, </a:t>
            </a:r>
            <a:r>
              <a:rPr lang="en-US" sz="2000" dirty="0">
                <a:latin typeface="Calibri"/>
                <a:cs typeface="Calibri"/>
              </a:rPr>
              <a:t>where</a:t>
            </a:r>
            <a:r>
              <a:rPr lang="en-US" sz="2000" i="1" dirty="0">
                <a:latin typeface="Times"/>
                <a:cs typeface="Times"/>
              </a:rPr>
              <a:t> p </a:t>
            </a:r>
            <a:r>
              <a:rPr lang="en-US" sz="2000" dirty="0">
                <a:latin typeface="Calibri"/>
                <a:cs typeface="Calibri"/>
              </a:rPr>
              <a:t>is the number of regulators/parents</a:t>
            </a:r>
          </a:p>
          <a:p>
            <a:r>
              <a:rPr lang="en-US" sz="2000" dirty="0"/>
              <a:t>Learning the Extra-Trees </a:t>
            </a:r>
          </a:p>
          <a:p>
            <a:pPr lvl="1"/>
            <a:r>
              <a:rPr lang="en-US" sz="2000" dirty="0"/>
              <a:t>Learn 1000 trees</a:t>
            </a:r>
          </a:p>
          <a:p>
            <a:pPr lvl="1"/>
            <a:r>
              <a:rPr lang="en-US" sz="2000" dirty="0"/>
              <a:t>Each tree is built from </a:t>
            </a:r>
            <a:r>
              <a:rPr lang="en-US" sz="2000" u="sng" dirty="0"/>
              <a:t>the original learning sample</a:t>
            </a:r>
          </a:p>
          <a:p>
            <a:pPr lvl="1"/>
            <a:r>
              <a:rPr lang="en-US" sz="2000" dirty="0"/>
              <a:t>At each node, the best split is determined among </a:t>
            </a:r>
            <a:r>
              <a:rPr lang="en-US" sz="2000" i="1" dirty="0">
                <a:latin typeface="Times"/>
                <a:cs typeface="Times"/>
              </a:rPr>
              <a:t>K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/>
              <a:t>random splits, each split determined by randomly selecting one input (without replacement) and a threshold</a:t>
            </a:r>
            <a:endParaRPr lang="en-US" sz="2000" baseline="30000" dirty="0">
              <a:latin typeface="Calibri"/>
              <a:cs typeface="Calibri"/>
            </a:endParaRPr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756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importance weight of a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sz="2800" dirty="0"/>
              <a:t>mportance is computed at each interior node</a:t>
            </a:r>
          </a:p>
          <a:p>
            <a:r>
              <a:rPr lang="en-US" sz="2800" dirty="0"/>
              <a:t>Remember each predictor can show up multiple times as interior nodes</a:t>
            </a:r>
          </a:p>
          <a:p>
            <a:r>
              <a:rPr lang="en-US" sz="2800" dirty="0"/>
              <a:t>For an interior node, importance is given by the reduction in variance when  splitting on that node</a:t>
            </a:r>
            <a:endParaRPr lang="en-US" sz="2800" i="1" dirty="0">
              <a:latin typeface="Calibri (Body)"/>
              <a:cs typeface="Calibri (Body)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74" y="4163166"/>
            <a:ext cx="7118291" cy="365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223" y="4776960"/>
            <a:ext cx="142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Interior node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517551" y="4574523"/>
            <a:ext cx="307048" cy="215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745583" y="4681929"/>
            <a:ext cx="3081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58616" y="4836015"/>
            <a:ext cx="395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of data samples that reach this node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256" y="5330958"/>
            <a:ext cx="207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#S</a:t>
            </a:r>
            <a:r>
              <a:rPr lang="en-US" dirty="0"/>
              <a:t>: Size of the set </a:t>
            </a:r>
            <a:r>
              <a:rPr lang="en-US" i="1" dirty="0">
                <a:latin typeface="Times"/>
                <a:cs typeface="Times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256" y="5700290"/>
            <a:ext cx="469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</a:t>
            </a:r>
            <a:r>
              <a:rPr lang="en-US" i="1" dirty="0">
                <a:latin typeface="Times"/>
                <a:cs typeface="Times"/>
              </a:rPr>
              <a:t>S</a:t>
            </a:r>
            <a:r>
              <a:rPr lang="en-US" dirty="0"/>
              <a:t>): variance of the output variable </a:t>
            </a:r>
            <a:r>
              <a:rPr lang="en-US" i="1" dirty="0" err="1">
                <a:latin typeface="Times"/>
                <a:cs typeface="Times"/>
              </a:rPr>
              <a:t>x</a:t>
            </a:r>
            <a:r>
              <a:rPr lang="en-US" i="1" baseline="-25000" dirty="0" err="1">
                <a:latin typeface="Times"/>
                <a:cs typeface="Times"/>
              </a:rPr>
              <a:t>j</a:t>
            </a:r>
            <a:r>
              <a:rPr lang="en-US" dirty="0"/>
              <a:t> in set 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256" y="6069622"/>
            <a:ext cx="385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S</a:t>
            </a:r>
            <a:r>
              <a:rPr lang="en-US" i="1" baseline="-25000" dirty="0">
                <a:latin typeface="Times"/>
                <a:cs typeface="Times"/>
              </a:rPr>
              <a:t>t</a:t>
            </a:r>
            <a:r>
              <a:rPr lang="en-US" dirty="0"/>
              <a:t>: subset of </a:t>
            </a:r>
            <a:r>
              <a:rPr lang="en-US" i="1" dirty="0">
                <a:latin typeface="Times"/>
                <a:cs typeface="Times"/>
              </a:rPr>
              <a:t>S</a:t>
            </a:r>
            <a:r>
              <a:rPr lang="en-US" dirty="0"/>
              <a:t> when a test at </a:t>
            </a:r>
            <a:r>
              <a:rPr lang="en-US" i="1" dirty="0">
                <a:latin typeface="Apple Chancery"/>
                <a:cs typeface="Apple Chancery"/>
              </a:rPr>
              <a:t>N</a:t>
            </a:r>
            <a:r>
              <a:rPr lang="en-US" dirty="0"/>
              <a:t> is true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256" y="6449597"/>
            <a:ext cx="391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"/>
                <a:cs typeface="Times"/>
              </a:rPr>
              <a:t>S</a:t>
            </a:r>
            <a:r>
              <a:rPr lang="en-US" i="1" baseline="-25000" dirty="0" err="1">
                <a:latin typeface="Times"/>
                <a:cs typeface="Times"/>
              </a:rPr>
              <a:t>f</a:t>
            </a:r>
            <a:r>
              <a:rPr lang="en-US" dirty="0"/>
              <a:t>: subset of </a:t>
            </a:r>
            <a:r>
              <a:rPr lang="en-US" i="1" dirty="0">
                <a:latin typeface="Times"/>
                <a:cs typeface="Times"/>
              </a:rPr>
              <a:t>S</a:t>
            </a:r>
            <a:r>
              <a:rPr lang="en-US" dirty="0"/>
              <a:t> when a test at </a:t>
            </a:r>
            <a:r>
              <a:rPr lang="en-US" i="1" dirty="0">
                <a:latin typeface="Apple Chancery"/>
                <a:cs typeface="Apple Chancery"/>
              </a:rPr>
              <a:t>N</a:t>
            </a:r>
            <a:r>
              <a:rPr lang="en-US" dirty="0"/>
              <a:t> </a:t>
            </a:r>
            <a:r>
              <a:rPr lang="en-US"/>
              <a:t>is false</a:t>
            </a:r>
            <a:endParaRPr lang="en-US" i="1" dirty="0">
              <a:latin typeface="Times"/>
              <a:cs typeface="Times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53" y="5434470"/>
            <a:ext cx="3484047" cy="8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importance weight of a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single tree the overall importance is then sum over all points in the tree where this node is used to split</a:t>
            </a:r>
          </a:p>
          <a:p>
            <a:r>
              <a:rPr lang="en-US" dirty="0"/>
              <a:t>For an ensemble the importance is averaged over all trees</a:t>
            </a:r>
          </a:p>
          <a:p>
            <a:r>
              <a:rPr lang="en-US" dirty="0"/>
              <a:t>To avoid bias towards highly variable genes, normalize the expression genes to all have unit variance</a:t>
            </a:r>
          </a:p>
        </p:txBody>
      </p:sp>
    </p:spTree>
    <p:extLst>
      <p:ext uri="{BB962C8B-B14F-4D97-AF65-F5344CB8AC3E}">
        <p14:creationId xmlns:p14="http://schemas.microsoft.com/office/powerpoint/2010/main" val="178611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Dependency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GENIE3</a:t>
            </a:r>
          </a:p>
          <a:p>
            <a:r>
              <a:rPr lang="en-US" dirty="0"/>
              <a:t>Evaluation of expression-based network inference methods</a:t>
            </a:r>
          </a:p>
        </p:txBody>
      </p:sp>
    </p:spTree>
    <p:extLst>
      <p:ext uri="{BB962C8B-B14F-4D97-AF65-F5344CB8AC3E}">
        <p14:creationId xmlns:p14="http://schemas.microsoft.com/office/powerpoint/2010/main" val="274286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Dependency networks</a:t>
            </a:r>
          </a:p>
          <a:p>
            <a:r>
              <a:rPr lang="en-US" dirty="0"/>
              <a:t>GENIE3</a:t>
            </a:r>
          </a:p>
          <a:p>
            <a:r>
              <a:rPr lang="en-US" dirty="0"/>
              <a:t>Evaluation of expression-based network inference methods</a:t>
            </a:r>
          </a:p>
        </p:txBody>
      </p:sp>
    </p:spTree>
    <p:extLst>
      <p:ext uri="{BB962C8B-B14F-4D97-AF65-F5344CB8AC3E}">
        <p14:creationId xmlns:p14="http://schemas.microsoft.com/office/powerpoint/2010/main" val="2481633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912E-ACCA-5548-AC90-C6482E57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A602D-ED2C-C742-9DFC-68ACBAC9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Assessing confidence</a:t>
            </a:r>
          </a:p>
          <a:p>
            <a:r>
              <a:rPr lang="en-US" dirty="0"/>
              <a:t>Area under the precision recall curve</a:t>
            </a:r>
          </a:p>
          <a:p>
            <a:r>
              <a:rPr lang="en-US" dirty="0"/>
              <a:t>Do modules or target sets of genes participate in coherent function?</a:t>
            </a:r>
          </a:p>
          <a:p>
            <a:r>
              <a:rPr lang="en-US" dirty="0"/>
              <a:t>Can the network predict expression in a new condition?</a:t>
            </a:r>
          </a:p>
        </p:txBody>
      </p:sp>
    </p:spTree>
    <p:extLst>
      <p:ext uri="{BB962C8B-B14F-4D97-AF65-F5344CB8AC3E}">
        <p14:creationId xmlns:p14="http://schemas.microsoft.com/office/powerpoint/2010/main" val="3426567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confidence in the learned network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Typically the number of training samples is not sufficient to reliably determine the “right” network</a:t>
            </a:r>
          </a:p>
          <a:p>
            <a:r>
              <a:rPr lang="en-US" dirty="0"/>
              <a:t>One can however estimate the confidence of specific features of the network</a:t>
            </a:r>
          </a:p>
          <a:p>
            <a:pPr lvl="1"/>
            <a:r>
              <a:rPr lang="en-US" dirty="0"/>
              <a:t>Graph features </a:t>
            </a:r>
            <a:r>
              <a:rPr lang="en-US" i="1" dirty="0" err="1">
                <a:latin typeface="Times"/>
                <a:cs typeface="Times"/>
              </a:rPr>
              <a:t>f(G</a:t>
            </a:r>
            <a:r>
              <a:rPr lang="en-US" i="1" dirty="0">
                <a:latin typeface="Times"/>
                <a:cs typeface="Times"/>
              </a:rPr>
              <a:t>)</a:t>
            </a:r>
          </a:p>
          <a:p>
            <a:r>
              <a:rPr lang="en-US" dirty="0"/>
              <a:t>Examples of </a:t>
            </a:r>
            <a:r>
              <a:rPr lang="en-US" i="1" dirty="0" err="1">
                <a:latin typeface="Times"/>
                <a:cs typeface="Times"/>
              </a:rPr>
              <a:t>f(G</a:t>
            </a:r>
            <a:r>
              <a:rPr lang="en-US" i="1" dirty="0">
                <a:latin typeface="Times"/>
                <a:cs typeface="Times"/>
              </a:rPr>
              <a:t>)</a:t>
            </a:r>
          </a:p>
          <a:p>
            <a:pPr lvl="1"/>
            <a:r>
              <a:rPr lang="en-US" dirty="0"/>
              <a:t>An edge between two random variables</a:t>
            </a:r>
          </a:p>
          <a:p>
            <a:pPr lvl="1"/>
            <a:r>
              <a:rPr lang="en-US" dirty="0"/>
              <a:t>Order relations: Is </a:t>
            </a:r>
            <a:r>
              <a:rPr lang="en-US" i="1" dirty="0">
                <a:latin typeface="Times"/>
                <a:cs typeface="Times"/>
              </a:rPr>
              <a:t>X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i="1" dirty="0">
                <a:latin typeface="Times"/>
                <a:cs typeface="Times"/>
              </a:rPr>
              <a:t> Y</a:t>
            </a:r>
            <a:r>
              <a:rPr lang="en-US" dirty="0"/>
              <a:t>’s ancestor?</a:t>
            </a:r>
          </a:p>
        </p:txBody>
      </p:sp>
    </p:spTree>
    <p:extLst>
      <p:ext uri="{BB962C8B-B14F-4D97-AF65-F5344CB8AC3E}">
        <p14:creationId xmlns:p14="http://schemas.microsoft.com/office/powerpoint/2010/main" val="3256096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assess confidence in graph features?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want is </a:t>
            </a:r>
            <a:r>
              <a:rPr lang="en-US" i="1" dirty="0" err="1">
                <a:latin typeface="Times"/>
                <a:cs typeface="Times"/>
              </a:rPr>
              <a:t>P(f(G)|D</a:t>
            </a:r>
            <a:r>
              <a:rPr lang="en-US" i="1" dirty="0">
                <a:latin typeface="Times"/>
                <a:cs typeface="Times"/>
              </a:rPr>
              <a:t>)</a:t>
            </a:r>
            <a:r>
              <a:rPr lang="en-US" dirty="0"/>
              <a:t>, which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it is not feasible to compute this sum</a:t>
            </a:r>
          </a:p>
          <a:p>
            <a:endParaRPr lang="en-US" dirty="0"/>
          </a:p>
          <a:p>
            <a:r>
              <a:rPr lang="en-US" dirty="0"/>
              <a:t>Instead we will use a “bootstrap” procedure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549" y="2547938"/>
            <a:ext cx="3136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Bootstrap to assess graph feature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i="1" dirty="0">
                <a:latin typeface="Times"/>
                <a:cs typeface="Times"/>
              </a:rPr>
              <a:t>=1 </a:t>
            </a:r>
            <a:r>
              <a:rPr lang="en-US" dirty="0"/>
              <a:t>to </a:t>
            </a:r>
            <a:r>
              <a:rPr lang="en-US" i="1" dirty="0" err="1">
                <a:latin typeface="Times"/>
                <a:cs typeface="Times"/>
              </a:rPr>
              <a:t>m</a:t>
            </a:r>
            <a:endParaRPr lang="en-US" i="1" dirty="0">
              <a:latin typeface="Times"/>
              <a:cs typeface="Times"/>
            </a:endParaRPr>
          </a:p>
          <a:p>
            <a:pPr lvl="1"/>
            <a:r>
              <a:rPr lang="en-US" dirty="0"/>
              <a:t>Construct dataset </a:t>
            </a:r>
            <a:r>
              <a:rPr lang="en-US" b="1" dirty="0">
                <a:latin typeface="Times"/>
                <a:cs typeface="Times"/>
              </a:rPr>
              <a:t>D</a:t>
            </a:r>
            <a:r>
              <a:rPr lang="en-US" i="1" baseline="-25000" dirty="0">
                <a:latin typeface="Times"/>
                <a:cs typeface="Times"/>
              </a:rPr>
              <a:t>i</a:t>
            </a:r>
            <a:r>
              <a:rPr lang="en-US" dirty="0"/>
              <a:t> by sampling with replacement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/>
              <a:t>samples from dataset </a:t>
            </a:r>
            <a:r>
              <a:rPr lang="en-US" b="1" dirty="0">
                <a:latin typeface="Times"/>
                <a:cs typeface="Times"/>
              </a:rPr>
              <a:t>D</a:t>
            </a:r>
            <a:r>
              <a:rPr lang="en-US" dirty="0"/>
              <a:t>, where </a:t>
            </a: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/>
              <a:t> is the size of the original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b="1" dirty="0">
                <a:latin typeface="Times"/>
                <a:cs typeface="Times"/>
              </a:rPr>
              <a:t>D</a:t>
            </a:r>
          </a:p>
          <a:p>
            <a:pPr lvl="1"/>
            <a:r>
              <a:rPr lang="en-US" dirty="0"/>
              <a:t>Learn a graphical model </a:t>
            </a:r>
            <a:r>
              <a:rPr lang="en-US" i="1" dirty="0">
                <a:latin typeface="Times"/>
                <a:cs typeface="Times"/>
              </a:rPr>
              <a:t>{</a:t>
            </a:r>
            <a:r>
              <a:rPr lang="en-US" i="1" dirty="0" err="1">
                <a:latin typeface="Times"/>
                <a:cs typeface="Times"/>
              </a:rPr>
              <a:t>G</a:t>
            </a:r>
            <a:r>
              <a:rPr lang="en-US" i="1" baseline="-25000" dirty="0" err="1">
                <a:latin typeface="Times"/>
                <a:cs typeface="Times"/>
              </a:rPr>
              <a:t>i,</a:t>
            </a:r>
            <a:r>
              <a:rPr lang="en-US" i="1" dirty="0" err="1">
                <a:latin typeface="Times"/>
                <a:cs typeface="Times"/>
              </a:rPr>
              <a:t>Θ</a:t>
            </a:r>
            <a:r>
              <a:rPr lang="en-US" i="1" baseline="-25000" dirty="0" err="1">
                <a:latin typeface="Times"/>
                <a:cs typeface="Times"/>
              </a:rPr>
              <a:t>i</a:t>
            </a:r>
            <a:r>
              <a:rPr lang="en-US" i="1" dirty="0">
                <a:latin typeface="Times"/>
                <a:cs typeface="Times"/>
              </a:rPr>
              <a:t>}</a:t>
            </a:r>
          </a:p>
          <a:p>
            <a:r>
              <a:rPr lang="en-US" dirty="0"/>
              <a:t>For each feature of interest </a:t>
            </a:r>
            <a:r>
              <a:rPr lang="en-US" i="1" dirty="0" err="1">
                <a:latin typeface="Times"/>
                <a:cs typeface="Times"/>
              </a:rPr>
              <a:t>f</a:t>
            </a:r>
            <a:r>
              <a:rPr lang="en-US" dirty="0"/>
              <a:t>, calculate confidence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09" y="5046994"/>
            <a:ext cx="4200523" cy="11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65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9534" y="6443592"/>
            <a:ext cx="1565816" cy="277884"/>
          </a:xfrm>
        </p:spPr>
        <p:txBody>
          <a:bodyPr/>
          <a:lstStyle/>
          <a:p>
            <a:fld id="{C52FBA34-41B9-4E5B-AECE-B518FF098273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Bootstrap/stability selection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3" t="41355" r="25207" b="37404"/>
          <a:stretch/>
        </p:blipFill>
        <p:spPr>
          <a:xfrm>
            <a:off x="1896603" y="3059742"/>
            <a:ext cx="1344932" cy="15507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3" t="41355" r="25207" b="37404"/>
          <a:stretch/>
        </p:blipFill>
        <p:spPr>
          <a:xfrm>
            <a:off x="6045953" y="3059742"/>
            <a:ext cx="1344932" cy="1550787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2353346" y="2071256"/>
            <a:ext cx="4178861" cy="33952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74" name="Slide Number Placeholder 1"/>
          <p:cNvSpPr txBox="1">
            <a:spLocks/>
          </p:cNvSpPr>
          <p:nvPr/>
        </p:nvSpPr>
        <p:spPr>
          <a:xfrm>
            <a:off x="6949534" y="6443592"/>
            <a:ext cx="1565816" cy="277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2FBA34-41B9-4E5B-AECE-B518FF098273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2538106" y="3282563"/>
            <a:ext cx="3843420" cy="984599"/>
            <a:chOff x="5509481" y="2148913"/>
            <a:chExt cx="5355931" cy="1372071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739" y="2148913"/>
              <a:ext cx="5252251" cy="1372070"/>
            </a:xfrm>
            <a:prstGeom prst="rect">
              <a:avLst/>
            </a:prstGeom>
          </p:spPr>
        </p:pic>
        <p:pic>
          <p:nvPicPr>
            <p:cNvPr id="77" name="Picture 76" descr="expr.pdf"/>
            <p:cNvPicPr>
              <a:picLocks noChangeAspect="1"/>
            </p:cNvPicPr>
            <p:nvPr/>
          </p:nvPicPr>
          <p:blipFill rotWithShape="1">
            <a:blip r:embed="rId5"/>
            <a:srcRect l="2003" t="373"/>
            <a:stretch/>
          </p:blipFill>
          <p:spPr>
            <a:xfrm>
              <a:off x="5509481" y="2148913"/>
              <a:ext cx="1121742" cy="1372070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8824349" y="2148914"/>
              <a:ext cx="639302" cy="1372070"/>
              <a:chOff x="7166831" y="3550770"/>
              <a:chExt cx="639302" cy="1372070"/>
            </a:xfrm>
          </p:grpSpPr>
          <p:pic>
            <p:nvPicPr>
              <p:cNvPr id="85" name="Picture 84" descr="expr.pdf"/>
              <p:cNvPicPr>
                <a:picLocks noChangeAspect="1"/>
              </p:cNvPicPr>
              <p:nvPr/>
            </p:nvPicPr>
            <p:blipFill rotWithShape="1">
              <a:blip r:embed="rId5"/>
              <a:srcRect l="35705" t="373" r="35565"/>
              <a:stretch/>
            </p:blipFill>
            <p:spPr>
              <a:xfrm>
                <a:off x="7484794" y="3550770"/>
                <a:ext cx="321339" cy="1372070"/>
              </a:xfrm>
              <a:prstGeom prst="rect">
                <a:avLst/>
              </a:prstGeom>
            </p:spPr>
          </p:pic>
          <p:pic>
            <p:nvPicPr>
              <p:cNvPr id="86" name="Picture 85" descr="expr.pdf"/>
              <p:cNvPicPr>
                <a:picLocks noChangeAspect="1"/>
              </p:cNvPicPr>
              <p:nvPr/>
            </p:nvPicPr>
            <p:blipFill rotWithShape="1">
              <a:blip r:embed="rId5"/>
              <a:srcRect l="2003" t="373" r="69268"/>
              <a:stretch/>
            </p:blipFill>
            <p:spPr>
              <a:xfrm>
                <a:off x="7166831" y="3550770"/>
                <a:ext cx="321339" cy="1372070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10218636" y="2148914"/>
              <a:ext cx="646776" cy="1372070"/>
              <a:chOff x="10218636" y="2157640"/>
              <a:chExt cx="646776" cy="1372070"/>
            </a:xfrm>
          </p:grpSpPr>
          <p:pic>
            <p:nvPicPr>
              <p:cNvPr id="83" name="Picture 82" descr="expr.pdf"/>
              <p:cNvPicPr>
                <a:picLocks noChangeAspect="1"/>
              </p:cNvPicPr>
              <p:nvPr/>
            </p:nvPicPr>
            <p:blipFill rotWithShape="1">
              <a:blip r:embed="rId5"/>
              <a:srcRect l="2003" t="373" r="69268"/>
              <a:stretch/>
            </p:blipFill>
            <p:spPr>
              <a:xfrm>
                <a:off x="10544073" y="2157640"/>
                <a:ext cx="321339" cy="1372070"/>
              </a:xfrm>
              <a:prstGeom prst="rect">
                <a:avLst/>
              </a:prstGeom>
            </p:spPr>
          </p:pic>
          <p:pic>
            <p:nvPicPr>
              <p:cNvPr id="84" name="Picture 83" descr="expr.pdf"/>
              <p:cNvPicPr>
                <a:picLocks noChangeAspect="1"/>
              </p:cNvPicPr>
              <p:nvPr/>
            </p:nvPicPr>
            <p:blipFill rotWithShape="1">
              <a:blip r:embed="rId5"/>
              <a:srcRect l="62531" t="373" r="8090"/>
              <a:stretch/>
            </p:blipFill>
            <p:spPr>
              <a:xfrm>
                <a:off x="10218636" y="2157640"/>
                <a:ext cx="328612" cy="1372070"/>
              </a:xfrm>
              <a:prstGeom prst="rect">
                <a:avLst/>
              </a:prstGeom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9523876" y="2148914"/>
              <a:ext cx="649951" cy="1372070"/>
              <a:chOff x="8685804" y="3819009"/>
              <a:chExt cx="649951" cy="1372070"/>
            </a:xfrm>
          </p:grpSpPr>
          <p:pic>
            <p:nvPicPr>
              <p:cNvPr id="81" name="Picture 80" descr="expr.pdf"/>
              <p:cNvPicPr>
                <a:picLocks noChangeAspect="1"/>
              </p:cNvPicPr>
              <p:nvPr/>
            </p:nvPicPr>
            <p:blipFill rotWithShape="1">
              <a:blip r:embed="rId5"/>
              <a:srcRect l="62531" t="373" r="8090"/>
              <a:stretch/>
            </p:blipFill>
            <p:spPr>
              <a:xfrm>
                <a:off x="9007143" y="3819009"/>
                <a:ext cx="328612" cy="1372070"/>
              </a:xfrm>
              <a:prstGeom prst="rect">
                <a:avLst/>
              </a:prstGeom>
            </p:spPr>
          </p:pic>
          <p:pic>
            <p:nvPicPr>
              <p:cNvPr id="82" name="Picture 81" descr="expr.pdf"/>
              <p:cNvPicPr>
                <a:picLocks noChangeAspect="1"/>
              </p:cNvPicPr>
              <p:nvPr/>
            </p:nvPicPr>
            <p:blipFill rotWithShape="1">
              <a:blip r:embed="rId5"/>
              <a:srcRect l="35705" t="373" r="35565"/>
              <a:stretch/>
            </p:blipFill>
            <p:spPr>
              <a:xfrm>
                <a:off x="8685804" y="3819009"/>
                <a:ext cx="321339" cy="1372070"/>
              </a:xfrm>
              <a:prstGeom prst="rect">
                <a:avLst/>
              </a:prstGeom>
            </p:spPr>
          </p:pic>
        </p:grpSp>
      </p:grpSp>
      <p:grpSp>
        <p:nvGrpSpPr>
          <p:cNvPr id="87" name="Group 86"/>
          <p:cNvGrpSpPr/>
          <p:nvPr/>
        </p:nvGrpSpPr>
        <p:grpSpPr>
          <a:xfrm>
            <a:off x="3118061" y="2233882"/>
            <a:ext cx="434388" cy="921509"/>
            <a:chOff x="10224865" y="5126935"/>
            <a:chExt cx="646776" cy="1372070"/>
          </a:xfrm>
        </p:grpSpPr>
        <p:pic>
          <p:nvPicPr>
            <p:cNvPr id="88" name="Picture 87" descr="expr.pdf"/>
            <p:cNvPicPr>
              <a:picLocks noChangeAspect="1"/>
            </p:cNvPicPr>
            <p:nvPr/>
          </p:nvPicPr>
          <p:blipFill rotWithShape="1">
            <a:blip r:embed="rId5"/>
            <a:srcRect l="2003" t="373" r="69268"/>
            <a:stretch/>
          </p:blipFill>
          <p:spPr>
            <a:xfrm>
              <a:off x="10550302" y="5126935"/>
              <a:ext cx="321339" cy="1372070"/>
            </a:xfrm>
            <a:prstGeom prst="rect">
              <a:avLst/>
            </a:prstGeom>
          </p:spPr>
        </p:pic>
        <p:pic>
          <p:nvPicPr>
            <p:cNvPr id="89" name="Picture 88" descr="expr.pdf"/>
            <p:cNvPicPr>
              <a:picLocks noChangeAspect="1"/>
            </p:cNvPicPr>
            <p:nvPr/>
          </p:nvPicPr>
          <p:blipFill rotWithShape="1">
            <a:blip r:embed="rId5"/>
            <a:srcRect l="62531" t="373" r="8090"/>
            <a:stretch/>
          </p:blipFill>
          <p:spPr>
            <a:xfrm>
              <a:off x="10224865" y="5126935"/>
              <a:ext cx="328612" cy="1372070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3123796" y="3294640"/>
            <a:ext cx="436519" cy="921509"/>
            <a:chOff x="9038218" y="5136885"/>
            <a:chExt cx="649951" cy="1372070"/>
          </a:xfrm>
        </p:grpSpPr>
        <p:pic>
          <p:nvPicPr>
            <p:cNvPr id="91" name="Picture 90" descr="expr.pdf"/>
            <p:cNvPicPr>
              <a:picLocks noChangeAspect="1"/>
            </p:cNvPicPr>
            <p:nvPr/>
          </p:nvPicPr>
          <p:blipFill rotWithShape="1">
            <a:blip r:embed="rId5"/>
            <a:srcRect l="62531" t="373" r="8090"/>
            <a:stretch/>
          </p:blipFill>
          <p:spPr>
            <a:xfrm>
              <a:off x="9359557" y="5136885"/>
              <a:ext cx="328612" cy="1372070"/>
            </a:xfrm>
            <a:prstGeom prst="rect">
              <a:avLst/>
            </a:prstGeom>
          </p:spPr>
        </p:pic>
        <p:pic>
          <p:nvPicPr>
            <p:cNvPr id="92" name="Picture 91" descr="expr.pdf"/>
            <p:cNvPicPr>
              <a:picLocks noChangeAspect="1"/>
            </p:cNvPicPr>
            <p:nvPr/>
          </p:nvPicPr>
          <p:blipFill rotWithShape="1">
            <a:blip r:embed="rId5"/>
            <a:srcRect l="35705" t="373" r="35565"/>
            <a:stretch/>
          </p:blipFill>
          <p:spPr>
            <a:xfrm>
              <a:off x="9038218" y="5136885"/>
              <a:ext cx="321339" cy="137207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15930" y="4355399"/>
            <a:ext cx="436519" cy="921509"/>
            <a:chOff x="7930193" y="5126935"/>
            <a:chExt cx="639302" cy="1372070"/>
          </a:xfrm>
        </p:grpSpPr>
        <p:pic>
          <p:nvPicPr>
            <p:cNvPr id="94" name="Picture 93" descr="expr.pdf"/>
            <p:cNvPicPr>
              <a:picLocks noChangeAspect="1"/>
            </p:cNvPicPr>
            <p:nvPr/>
          </p:nvPicPr>
          <p:blipFill rotWithShape="1">
            <a:blip r:embed="rId5"/>
            <a:srcRect l="35705" t="373" r="35565"/>
            <a:stretch/>
          </p:blipFill>
          <p:spPr>
            <a:xfrm>
              <a:off x="8248156" y="5126935"/>
              <a:ext cx="321339" cy="1372070"/>
            </a:xfrm>
            <a:prstGeom prst="rect">
              <a:avLst/>
            </a:prstGeom>
          </p:spPr>
        </p:pic>
        <p:pic>
          <p:nvPicPr>
            <p:cNvPr id="95" name="Picture 94" descr="expr.pdf"/>
            <p:cNvPicPr>
              <a:picLocks noChangeAspect="1"/>
            </p:cNvPicPr>
            <p:nvPr/>
          </p:nvPicPr>
          <p:blipFill rotWithShape="1">
            <a:blip r:embed="rId5"/>
            <a:srcRect l="2003" t="373" r="69268"/>
            <a:stretch/>
          </p:blipFill>
          <p:spPr>
            <a:xfrm>
              <a:off x="7930193" y="5126935"/>
              <a:ext cx="321339" cy="1372070"/>
            </a:xfrm>
            <a:prstGeom prst="rect">
              <a:avLst/>
            </a:prstGeom>
          </p:spPr>
        </p:pic>
      </p:grp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4056" r="78763" b="4654"/>
          <a:stretch/>
        </p:blipFill>
        <p:spPr>
          <a:xfrm>
            <a:off x="4988441" y="4369149"/>
            <a:ext cx="754100" cy="96530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33771" r="78836" b="36010"/>
          <a:stretch/>
        </p:blipFill>
        <p:spPr>
          <a:xfrm>
            <a:off x="4998653" y="3288706"/>
            <a:ext cx="761572" cy="93226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4409" r="78926" b="66455"/>
          <a:stretch/>
        </p:blipFill>
        <p:spPr>
          <a:xfrm>
            <a:off x="4986561" y="2241638"/>
            <a:ext cx="748113" cy="898895"/>
          </a:xfrm>
          <a:prstGeom prst="rect">
            <a:avLst/>
          </a:prstGeom>
        </p:spPr>
      </p:pic>
      <p:pic>
        <p:nvPicPr>
          <p:cNvPr id="99" name="Content Placeholder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3" r="35751"/>
          <a:stretch/>
        </p:blipFill>
        <p:spPr>
          <a:xfrm>
            <a:off x="3793962" y="3322337"/>
            <a:ext cx="1167347" cy="1084895"/>
          </a:xfrm>
          <a:prstGeom prst="rect">
            <a:avLst/>
          </a:prstGeom>
        </p:spPr>
      </p:pic>
      <p:pic>
        <p:nvPicPr>
          <p:cNvPr id="103" name="Picture 102" descr="expr.pdf"/>
          <p:cNvPicPr>
            <a:picLocks noChangeAspect="1"/>
          </p:cNvPicPr>
          <p:nvPr/>
        </p:nvPicPr>
        <p:blipFill rotWithShape="1">
          <a:blip r:embed="rId5"/>
          <a:srcRect l="2003" t="373"/>
          <a:stretch/>
        </p:blipFill>
        <p:spPr>
          <a:xfrm>
            <a:off x="842966" y="3188924"/>
            <a:ext cx="821538" cy="1354349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7442557" y="2878689"/>
            <a:ext cx="1342434" cy="1910593"/>
            <a:chOff x="11348768" y="1027493"/>
            <a:chExt cx="1763885" cy="2510417"/>
          </a:xfrm>
        </p:grpSpPr>
        <p:sp>
          <p:nvSpPr>
            <p:cNvPr id="105" name="Rounded Rectangle 104"/>
            <p:cNvSpPr/>
            <p:nvPr/>
          </p:nvSpPr>
          <p:spPr>
            <a:xfrm>
              <a:off x="11348768" y="1030514"/>
              <a:ext cx="1763885" cy="25073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36" t="24059" b="23964"/>
            <a:stretch/>
          </p:blipFill>
          <p:spPr>
            <a:xfrm>
              <a:off x="11348769" y="1027493"/>
              <a:ext cx="1593039" cy="210696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/>
        </p:nvSpPr>
        <p:spPr>
          <a:xfrm>
            <a:off x="492662" y="4500709"/>
            <a:ext cx="1490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Expression data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7546185" y="4323908"/>
            <a:ext cx="1153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Final inferred</a:t>
            </a:r>
            <a:br>
              <a:rPr lang="en-US" sz="1400" dirty="0"/>
            </a:br>
            <a:r>
              <a:rPr lang="en-US" sz="1400" dirty="0"/>
              <a:t>network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651166" y="4807057"/>
            <a:ext cx="10038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Output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27182" y="5237944"/>
            <a:ext cx="792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863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the bootstrap confidence represent real relationships?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Compare the confidence distribution to that obtained from randomized data</a:t>
            </a:r>
          </a:p>
          <a:p>
            <a:r>
              <a:rPr lang="en-US" sz="2400" dirty="0"/>
              <a:t>Shuffle the columns of each row (gene) separately</a:t>
            </a:r>
          </a:p>
          <a:p>
            <a:r>
              <a:rPr lang="en-US" sz="2400" dirty="0"/>
              <a:t>Repeat the bootstrap procedure</a:t>
            </a:r>
          </a:p>
          <a:p>
            <a:endParaRPr 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751013" y="4821238"/>
          <a:ext cx="6365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3" imgW="241592" imgH="241592" progId="Equation.3">
                  <p:embed/>
                </p:oleObj>
              </mc:Choice>
              <mc:Fallback>
                <p:oleObj name="Equation" r:id="rId3" imgW="241592" imgH="241592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4821238"/>
                        <a:ext cx="6365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400550" y="4821238"/>
          <a:ext cx="704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5" imgW="266865" imgH="241487" progId="Equation.3">
                  <p:embed/>
                </p:oleObj>
              </mc:Choice>
              <mc:Fallback>
                <p:oleObj name="Equation" r:id="rId5" imgW="266865" imgH="241487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4821238"/>
                        <a:ext cx="70485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074988" y="5118100"/>
            <a:ext cx="722312" cy="112713"/>
            <a:chOff x="1968" y="3744"/>
            <a:chExt cx="576" cy="9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96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20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44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751013" y="5718175"/>
          <a:ext cx="7048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7" imgW="266865" imgH="241487" progId="Equation.3">
                  <p:embed/>
                </p:oleObj>
              </mc:Choice>
              <mc:Fallback>
                <p:oleObj name="Equation" r:id="rId7" imgW="266865" imgH="241487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5718175"/>
                        <a:ext cx="70485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400550" y="5718175"/>
          <a:ext cx="7429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9" imgW="279675" imgH="241592" progId="Equation.3">
                  <p:embed/>
                </p:oleObj>
              </mc:Choice>
              <mc:Fallback>
                <p:oleObj name="Equation" r:id="rId9" imgW="279675" imgH="241592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5718175"/>
                        <a:ext cx="74295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074988" y="6015038"/>
            <a:ext cx="722312" cy="112712"/>
            <a:chOff x="1968" y="3744"/>
            <a:chExt cx="576" cy="96"/>
          </a:xfrm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196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20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244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1751013" y="3925888"/>
          <a:ext cx="606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11" imgW="228997" imgH="241697" progId="Equation.3">
                  <p:embed/>
                </p:oleObj>
              </mc:Choice>
              <mc:Fallback>
                <p:oleObj name="Equation" r:id="rId11" imgW="228997" imgH="241697" progId="Equation.3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3925888"/>
                        <a:ext cx="60642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4400550" y="3925888"/>
          <a:ext cx="6365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13" imgW="241592" imgH="241592" progId="Equation.3">
                  <p:embed/>
                </p:oleObj>
              </mc:Choice>
              <mc:Fallback>
                <p:oleObj name="Equation" r:id="rId13" imgW="241592" imgH="241592" progId="Equation.3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925888"/>
                        <a:ext cx="636588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074988" y="4222750"/>
            <a:ext cx="722312" cy="111125"/>
            <a:chOff x="1968" y="3744"/>
            <a:chExt cx="576" cy="96"/>
          </a:xfrm>
        </p:grpSpPr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196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220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2448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1720850" y="5791200"/>
            <a:ext cx="6761163" cy="777875"/>
            <a:chOff x="1084" y="3648"/>
            <a:chExt cx="4259" cy="490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032" y="3696"/>
              <a:ext cx="1311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randomize each</a:t>
              </a:r>
            </a:p>
            <a:p>
              <a:r>
                <a:rPr lang="en-US">
                  <a:solidFill>
                    <a:schemeClr val="tx2"/>
                  </a:solidFill>
                </a:rPr>
                <a:t>row independently</a:t>
              </a: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3408" y="3840"/>
              <a:ext cx="57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084" y="3648"/>
              <a:ext cx="2200" cy="34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600200" y="3981450"/>
            <a:ext cx="3733800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2114550" y="6248400"/>
            <a:ext cx="838200" cy="322263"/>
          </a:xfrm>
          <a:custGeom>
            <a:avLst/>
            <a:gdLst>
              <a:gd name="T0" fmla="*/ 0 w 624"/>
              <a:gd name="T1" fmla="*/ 0 h 240"/>
              <a:gd name="T2" fmla="*/ 192 w 624"/>
              <a:gd name="T3" fmla="*/ 240 h 240"/>
              <a:gd name="T4" fmla="*/ 624 w 624"/>
              <a:gd name="T5" fmla="*/ 0 h 240"/>
              <a:gd name="T6" fmla="*/ 0 60000 65536"/>
              <a:gd name="T7" fmla="*/ 0 60000 65536"/>
              <a:gd name="T8" fmla="*/ 0 60000 65536"/>
              <a:gd name="T9" fmla="*/ 0 w 624"/>
              <a:gd name="T10" fmla="*/ 0 h 240"/>
              <a:gd name="T11" fmla="*/ 624 w 6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0">
                <a:moveTo>
                  <a:pt x="0" y="0"/>
                </a:moveTo>
                <a:cubicBezTo>
                  <a:pt x="44" y="120"/>
                  <a:pt x="88" y="240"/>
                  <a:pt x="192" y="240"/>
                </a:cubicBezTo>
                <a:cubicBezTo>
                  <a:pt x="296" y="240"/>
                  <a:pt x="460" y="120"/>
                  <a:pt x="62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693988" y="5545138"/>
            <a:ext cx="2060575" cy="322262"/>
          </a:xfrm>
          <a:custGeom>
            <a:avLst/>
            <a:gdLst>
              <a:gd name="T0" fmla="*/ 1536 w 1536"/>
              <a:gd name="T1" fmla="*/ 240 h 240"/>
              <a:gd name="T2" fmla="*/ 720 w 1536"/>
              <a:gd name="T3" fmla="*/ 0 h 240"/>
              <a:gd name="T4" fmla="*/ 0 w 1536"/>
              <a:gd name="T5" fmla="*/ 240 h 240"/>
              <a:gd name="T6" fmla="*/ 0 60000 65536"/>
              <a:gd name="T7" fmla="*/ 0 60000 65536"/>
              <a:gd name="T8" fmla="*/ 0 60000 65536"/>
              <a:gd name="T9" fmla="*/ 0 w 1536"/>
              <a:gd name="T10" fmla="*/ 0 h 240"/>
              <a:gd name="T11" fmla="*/ 1536 w 15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240">
                <a:moveTo>
                  <a:pt x="1536" y="240"/>
                </a:moveTo>
                <a:cubicBezTo>
                  <a:pt x="1256" y="120"/>
                  <a:pt x="976" y="0"/>
                  <a:pt x="720" y="0"/>
                </a:cubicBezTo>
                <a:cubicBezTo>
                  <a:pt x="464" y="0"/>
                  <a:pt x="232" y="120"/>
                  <a:pt x="0" y="2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3660775" y="6248400"/>
            <a:ext cx="1028700" cy="257175"/>
          </a:xfrm>
          <a:custGeom>
            <a:avLst/>
            <a:gdLst>
              <a:gd name="T0" fmla="*/ 152 w 776"/>
              <a:gd name="T1" fmla="*/ 72 h 216"/>
              <a:gd name="T2" fmla="*/ 56 w 776"/>
              <a:gd name="T3" fmla="*/ 24 h 216"/>
              <a:gd name="T4" fmla="*/ 488 w 776"/>
              <a:gd name="T5" fmla="*/ 216 h 216"/>
              <a:gd name="T6" fmla="*/ 776 w 776"/>
              <a:gd name="T7" fmla="*/ 24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776"/>
              <a:gd name="T13" fmla="*/ 0 h 216"/>
              <a:gd name="T14" fmla="*/ 776 w 776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6" h="216">
                <a:moveTo>
                  <a:pt x="152" y="72"/>
                </a:moveTo>
                <a:cubicBezTo>
                  <a:pt x="76" y="36"/>
                  <a:pt x="0" y="0"/>
                  <a:pt x="56" y="24"/>
                </a:cubicBezTo>
                <a:cubicBezTo>
                  <a:pt x="112" y="48"/>
                  <a:pt x="368" y="216"/>
                  <a:pt x="488" y="216"/>
                </a:cubicBezTo>
                <a:cubicBezTo>
                  <a:pt x="608" y="216"/>
                  <a:pt x="728" y="56"/>
                  <a:pt x="776" y="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62000" y="4937125"/>
            <a:ext cx="762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genes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2056742" y="3556556"/>
            <a:ext cx="2457261" cy="369332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Experimental conditions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0E7550-F0A9-F84E-AEDF-53F790A387B1}"/>
              </a:ext>
            </a:extLst>
          </p:cNvPr>
          <p:cNvSpPr txBox="1"/>
          <p:nvPr/>
        </p:nvSpPr>
        <p:spPr>
          <a:xfrm>
            <a:off x="169682" y="6579909"/>
            <a:ext cx="29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credit Prof. Mark Craven</a:t>
            </a:r>
          </a:p>
        </p:txBody>
      </p:sp>
    </p:spTree>
    <p:extLst>
      <p:ext uri="{BB962C8B-B14F-4D97-AF65-F5344CB8AC3E}">
        <p14:creationId xmlns:p14="http://schemas.microsoft.com/office/powerpoint/2010/main" val="418173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Bootstrap-based confidence differs between real and actual data</a:t>
            </a:r>
          </a:p>
        </p:txBody>
      </p:sp>
      <p:pic>
        <p:nvPicPr>
          <p:cNvPr id="4" name="Picture 3" descr="markov_multinomial.pdf"/>
          <p:cNvPicPr>
            <a:picLocks noChangeAspect="1"/>
          </p:cNvPicPr>
          <p:nvPr/>
        </p:nvPicPr>
        <p:blipFill rotWithShape="1">
          <a:blip r:embed="rId2"/>
          <a:srcRect l="-2" r="-6600"/>
          <a:stretch/>
        </p:blipFill>
        <p:spPr>
          <a:xfrm rot="5400000">
            <a:off x="2611407" y="254996"/>
            <a:ext cx="4587309" cy="7039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0912" y="5721206"/>
            <a:ext cx="32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90798" y="1904923"/>
            <a:ext cx="189398" cy="18937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338629" y="1651585"/>
            <a:ext cx="32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130" y="4411400"/>
            <a:ext cx="9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93605" y="3776426"/>
            <a:ext cx="66846" cy="634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60451" y="2216840"/>
            <a:ext cx="683176" cy="397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0926" y="1869788"/>
            <a:ext cx="58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889" y="6378222"/>
            <a:ext cx="205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Friedman et al 2000</a:t>
            </a:r>
          </a:p>
        </p:txBody>
      </p:sp>
    </p:spTree>
    <p:extLst>
      <p:ext uri="{BB962C8B-B14F-4D97-AF65-F5344CB8AC3E}">
        <p14:creationId xmlns:p14="http://schemas.microsoft.com/office/powerpoint/2010/main" val="2092846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high confidence sub-network</a:t>
            </a:r>
          </a:p>
        </p:txBody>
      </p:sp>
      <p:pic>
        <p:nvPicPr>
          <p:cNvPr id="5" name="Picture 4" descr="bootstrape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910"/>
            <a:ext cx="8851972" cy="2900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987636"/>
            <a:ext cx="305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learned Bayesian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6457" y="4895303"/>
            <a:ext cx="4757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Bootstrapped confidence Bayesian network: highlights a </a:t>
            </a:r>
            <a:r>
              <a:rPr lang="en-US" dirty="0" err="1"/>
              <a:t>subnetwork</a:t>
            </a:r>
            <a:r>
              <a:rPr lang="en-US" dirty="0"/>
              <a:t> associated with yeast mating pathway. Colors indicate genes with known functions.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556" y="637822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Nir</a:t>
            </a:r>
            <a:r>
              <a:rPr lang="en-US" dirty="0"/>
              <a:t> Friedman, Science 2004</a:t>
            </a:r>
          </a:p>
        </p:txBody>
      </p:sp>
    </p:spTree>
    <p:extLst>
      <p:ext uri="{BB962C8B-B14F-4D97-AF65-F5344CB8AC3E}">
        <p14:creationId xmlns:p14="http://schemas.microsoft.com/office/powerpoint/2010/main" val="2525459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 under the precision recall curve (AUPR)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know what the “right” network is</a:t>
            </a:r>
          </a:p>
          <a:p>
            <a:r>
              <a:rPr lang="en-US" dirty="0"/>
              <a:t>One can use Precision-Recall curves to evaluate the predicted network</a:t>
            </a:r>
          </a:p>
          <a:p>
            <a:r>
              <a:rPr lang="en-US" dirty="0"/>
              <a:t>Area under the PR curve (AUPR) curve quantifies performance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5743" y="4749800"/>
            <a:ext cx="180975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53447" y="4749800"/>
            <a:ext cx="180975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5743" y="4749800"/>
            <a:ext cx="180975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3043" y="4813300"/>
            <a:ext cx="114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393" y="5213350"/>
            <a:ext cx="1488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of correct edges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7343" y="5505450"/>
            <a:ext cx="1668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of predicted edges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6393" y="5511800"/>
            <a:ext cx="15176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53447" y="4749800"/>
            <a:ext cx="180975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40747" y="4813300"/>
            <a:ext cx="84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4097" y="5213350"/>
            <a:ext cx="1488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of correct edges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5047" y="5505450"/>
            <a:ext cx="1277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of true edges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974097" y="5518150"/>
            <a:ext cx="15176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98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FBA8-FCD7-054B-B5F1-D6EA7CF0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datasets to assess network structure for gene regulatory networks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A01474-58CF-4049-B028-1534829B2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13591" r="54326" b="2054"/>
          <a:stretch/>
        </p:blipFill>
        <p:spPr>
          <a:xfrm>
            <a:off x="5279010" y="1517714"/>
            <a:ext cx="2799759" cy="5177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4FD54-6CF7-1542-BECD-18C85E6DC992}"/>
              </a:ext>
            </a:extLst>
          </p:cNvPr>
          <p:cNvSpPr txBox="1"/>
          <p:nvPr/>
        </p:nvSpPr>
        <p:spPr>
          <a:xfrm>
            <a:off x="0" y="1822968"/>
            <a:ext cx="5486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Sequence specific motifs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ChIP</a:t>
            </a:r>
            <a:r>
              <a:rPr lang="en-US" sz="2000" dirty="0"/>
              <a:t>-chip and </a:t>
            </a:r>
            <a:r>
              <a:rPr lang="en-US" sz="2000" dirty="0" err="1"/>
              <a:t>ChIP-seq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Factor knockout followed by whole-transcriptome profiling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 the different types of probabilistic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graph type we can assert different conditional independencies</a:t>
            </a:r>
          </a:p>
          <a:p>
            <a:r>
              <a:rPr lang="en-US" dirty="0"/>
              <a:t>Correlation networks </a:t>
            </a:r>
          </a:p>
          <a:p>
            <a:r>
              <a:rPr lang="en-US" dirty="0"/>
              <a:t>Markov networks</a:t>
            </a:r>
          </a:p>
          <a:p>
            <a:pPr lvl="1"/>
            <a:r>
              <a:rPr lang="en-US" dirty="0"/>
              <a:t>Gaussian Graphical models</a:t>
            </a:r>
          </a:p>
          <a:p>
            <a:r>
              <a:rPr lang="en-US" dirty="0"/>
              <a:t>Dependency networks</a:t>
            </a:r>
          </a:p>
          <a:p>
            <a:r>
              <a:rPr lang="en-US" dirty="0"/>
              <a:t>Bayesian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57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AUPR based performance comparison</a:t>
            </a:r>
          </a:p>
        </p:txBody>
      </p:sp>
      <p:pic>
        <p:nvPicPr>
          <p:cNvPr id="4" name="Picture 3" descr="aupr_genie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79" y="1477030"/>
            <a:ext cx="5114988" cy="498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2395" y="5532927"/>
            <a:ext cx="276614" cy="414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69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DREAM: Dialogue for reverse </a:t>
            </a:r>
            <a:r>
              <a:rPr lang="en-US" sz="3200" b="1" dirty="0" err="1"/>
              <a:t>engineeting</a:t>
            </a:r>
            <a:r>
              <a:rPr lang="en-US" sz="3200" b="1" dirty="0"/>
              <a:t> assessments and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3490" y="1710224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Community effort to assess regulatory network inference</a:t>
            </a:r>
          </a:p>
        </p:txBody>
      </p:sp>
      <p:pic>
        <p:nvPicPr>
          <p:cNvPr id="8" name="Picture 7" descr="dream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6" y="2180293"/>
            <a:ext cx="8632108" cy="2537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7574" y="519243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DREAM 5 challenge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66" y="6453201"/>
            <a:ext cx="49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 challenges: 2006, 2007, 2008, 2009, 2010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9349" y="6488668"/>
            <a:ext cx="371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Marbach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2012, Nature Methods</a:t>
            </a:r>
          </a:p>
        </p:txBody>
      </p:sp>
    </p:spTree>
    <p:extLst>
      <p:ext uri="{BB962C8B-B14F-4D97-AF65-F5344CB8AC3E}">
        <p14:creationId xmlns:p14="http://schemas.microsoft.com/office/powerpoint/2010/main" val="1345956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different methods rank?</a:t>
            </a:r>
          </a:p>
        </p:txBody>
      </p:sp>
      <p:pic>
        <p:nvPicPr>
          <p:cNvPr id="5" name="Picture 4" descr="nw_perf.pdf"/>
          <p:cNvPicPr>
            <a:picLocks noChangeAspect="1"/>
          </p:cNvPicPr>
          <p:nvPr/>
        </p:nvPicPr>
        <p:blipFill>
          <a:blip r:embed="rId3"/>
          <a:srcRect l="176" t="27224" r="-271" b="2115"/>
          <a:stretch>
            <a:fillRect/>
          </a:stretch>
        </p:blipFill>
        <p:spPr>
          <a:xfrm>
            <a:off x="292101" y="1409700"/>
            <a:ext cx="8394699" cy="4513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15351"/>
            <a:ext cx="211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Marbach</a:t>
            </a:r>
            <a:r>
              <a:rPr lang="en-US" dirty="0"/>
              <a:t> et al., 2012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153134" y="5881539"/>
            <a:ext cx="1275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628049" y="5746061"/>
            <a:ext cx="9692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Random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2677" y="6415351"/>
            <a:ext cx="399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approaches were mostly per-gene</a:t>
            </a:r>
          </a:p>
        </p:txBody>
      </p:sp>
    </p:spTree>
    <p:extLst>
      <p:ext uri="{BB962C8B-B14F-4D97-AF65-F5344CB8AC3E}">
        <p14:creationId xmlns:p14="http://schemas.microsoft.com/office/powerpoint/2010/main" val="157414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tend to cluster together</a:t>
            </a:r>
          </a:p>
        </p:txBody>
      </p:sp>
      <p:pic>
        <p:nvPicPr>
          <p:cNvPr id="4" name="Picture 3" descr="methodgroup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14" y="1498600"/>
            <a:ext cx="4517935" cy="4319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3218" y="1498600"/>
            <a:ext cx="635029" cy="585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5344" y="6151892"/>
            <a:ext cx="399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approaches were mostly per-gene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15351"/>
            <a:ext cx="211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Marbach</a:t>
            </a:r>
            <a:r>
              <a:rPr lang="en-US" dirty="0"/>
              <a:t> et al., 2012</a:t>
            </a:r>
          </a:p>
        </p:txBody>
      </p:sp>
    </p:spTree>
    <p:extLst>
      <p:ext uri="{BB962C8B-B14F-4D97-AF65-F5344CB8AC3E}">
        <p14:creationId xmlns:p14="http://schemas.microsoft.com/office/powerpoint/2010/main" val="2290991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per-module (</a:t>
            </a:r>
            <a:r>
              <a:rPr lang="en-US" dirty="0" err="1"/>
              <a:t>LeMoNe</a:t>
            </a:r>
            <a:r>
              <a:rPr lang="en-US" dirty="0"/>
              <a:t>) and per-gene (CLR) methods</a:t>
            </a:r>
          </a:p>
        </p:txBody>
      </p:sp>
      <p:pic>
        <p:nvPicPr>
          <p:cNvPr id="4" name="Picture 3" descr="modent_perre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56" y="1386509"/>
            <a:ext cx="7217183" cy="5106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44" y="6475802"/>
            <a:ext cx="545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Marchal</a:t>
            </a:r>
            <a:r>
              <a:rPr lang="en-US" dirty="0"/>
              <a:t> &amp; De </a:t>
            </a:r>
            <a:r>
              <a:rPr lang="en-US" dirty="0" err="1"/>
              <a:t>Smet</a:t>
            </a:r>
            <a:r>
              <a:rPr lang="en-US" dirty="0"/>
              <a:t>, Nature Reviews Microbiology, 2010 </a:t>
            </a:r>
          </a:p>
        </p:txBody>
      </p:sp>
    </p:spTree>
    <p:extLst>
      <p:ext uri="{BB962C8B-B14F-4D97-AF65-F5344CB8AC3E}">
        <p14:creationId xmlns:p14="http://schemas.microsoft.com/office/powerpoint/2010/main" val="799364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comments about expression-based network inference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7" y="1538366"/>
            <a:ext cx="9144000" cy="45609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 have seen multiple types of algorithms to learn these networks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Per-gene methods (learn regulators for individual genes)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Sparse candidate, GENIE3, ARACNE, CLR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Per-module methods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Module networks: learn regulators for sets of genes/modules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Other implementations of module networks exist</a:t>
            </a:r>
          </a:p>
          <a:p>
            <a:pPr lvl="3">
              <a:lnSpc>
                <a:spcPct val="80000"/>
              </a:lnSpc>
            </a:pPr>
            <a:r>
              <a:rPr lang="en-US" sz="1400" dirty="0"/>
              <a:t>LIRNET: Learning a Prior on Regulatory Potential from </a:t>
            </a:r>
            <a:r>
              <a:rPr lang="en-US" sz="1400" dirty="0" err="1"/>
              <a:t>eQTL</a:t>
            </a:r>
            <a:r>
              <a:rPr lang="en-US" sz="1400" dirty="0"/>
              <a:t> Data (Su In Lee et al, </a:t>
            </a:r>
            <a:r>
              <a:rPr lang="en-US" sz="1400" dirty="0" err="1"/>
              <a:t>Plos</a:t>
            </a:r>
            <a:r>
              <a:rPr lang="en-US" sz="1400" dirty="0"/>
              <a:t> genetics 2009, http://</a:t>
            </a:r>
            <a:r>
              <a:rPr lang="en-US" sz="1400" dirty="0" err="1"/>
              <a:t>www.plosgenetics.org</a:t>
            </a:r>
            <a:r>
              <a:rPr lang="en-US" sz="1400" dirty="0"/>
              <a:t>/article/info%3Adoi%2F10.1371%2Fjournal.pgen.1000358)</a:t>
            </a:r>
          </a:p>
          <a:p>
            <a:pPr lvl="3">
              <a:lnSpc>
                <a:spcPct val="80000"/>
              </a:lnSpc>
            </a:pPr>
            <a:r>
              <a:rPr lang="en-US" sz="1400" dirty="0" err="1"/>
              <a:t>LeMoNe</a:t>
            </a:r>
            <a:r>
              <a:rPr lang="en-US" sz="1400" dirty="0"/>
              <a:t>: Learning Module Networks (</a:t>
            </a:r>
            <a:r>
              <a:rPr lang="en-US" sz="1400" dirty="0" err="1"/>
              <a:t>Michoel</a:t>
            </a:r>
            <a:r>
              <a:rPr lang="en-US" sz="1400" dirty="0"/>
              <a:t> et al 2007, </a:t>
            </a:r>
            <a:r>
              <a:rPr lang="en-US" sz="1400" dirty="0">
                <a:hlinkClick r:id="rId2"/>
              </a:rPr>
              <a:t>http://www.biomedcentral.com/1471-2105/8/S2/S5</a:t>
            </a:r>
            <a:r>
              <a:rPr lang="en-US" sz="1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Methods that combine per-gene and per-module (MERLIN)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Methods differ in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how they quantify dependence between genes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Higher-order or pairwise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Focus on structure or structure &amp; parameters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Expression alone is not enough to infer the structure of the network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Integrative approaches that combine expression with other types of data are likely more successful (next lectures)</a:t>
            </a:r>
          </a:p>
        </p:txBody>
      </p:sp>
    </p:spTree>
    <p:extLst>
      <p:ext uri="{BB962C8B-B14F-4D97-AF65-F5344CB8AC3E}">
        <p14:creationId xmlns:p14="http://schemas.microsoft.com/office/powerpoint/2010/main" val="3634553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353"/>
            <a:ext cx="8229600" cy="5169878"/>
          </a:xfrm>
        </p:spPr>
        <p:txBody>
          <a:bodyPr>
            <a:normAutofit/>
          </a:bodyPr>
          <a:lstStyle/>
          <a:p>
            <a:r>
              <a:rPr lang="en-US" sz="1400" dirty="0" err="1"/>
              <a:t>Markowetz</a:t>
            </a:r>
            <a:r>
              <a:rPr lang="en-US" sz="1400" dirty="0"/>
              <a:t>, Florian and Rainer </a:t>
            </a:r>
            <a:r>
              <a:rPr lang="en-US" sz="1400" dirty="0" err="1"/>
              <a:t>Spang</a:t>
            </a:r>
            <a:r>
              <a:rPr lang="en-US" sz="1400" dirty="0"/>
              <a:t>. "Inferring cellular networks-a review.." </a:t>
            </a:r>
            <a:r>
              <a:rPr lang="en-US" sz="1400" i="1" dirty="0"/>
              <a:t>BMC bioinformatics</a:t>
            </a:r>
            <a:r>
              <a:rPr lang="en-US" sz="1400" dirty="0"/>
              <a:t> 8 </a:t>
            </a:r>
            <a:r>
              <a:rPr lang="en-US" sz="1400" dirty="0" err="1"/>
              <a:t>Suppl</a:t>
            </a:r>
            <a:r>
              <a:rPr lang="en-US" sz="1400" dirty="0"/>
              <a:t> 6 (2007): S5+.</a:t>
            </a:r>
          </a:p>
          <a:p>
            <a:r>
              <a:rPr lang="en-US" sz="1400" dirty="0"/>
              <a:t>N. Friedman, M. </a:t>
            </a:r>
            <a:r>
              <a:rPr lang="en-US" sz="1400" dirty="0" err="1"/>
              <a:t>Linial</a:t>
            </a:r>
            <a:r>
              <a:rPr lang="en-US" sz="1400" dirty="0"/>
              <a:t>, I. </a:t>
            </a:r>
            <a:r>
              <a:rPr lang="en-US" sz="1400" dirty="0" err="1"/>
              <a:t>Nachman</a:t>
            </a:r>
            <a:r>
              <a:rPr lang="en-US" sz="1400" dirty="0"/>
              <a:t>, and D. </a:t>
            </a:r>
            <a:r>
              <a:rPr lang="en-US" sz="1400" dirty="0" err="1"/>
              <a:t>Pe'er</a:t>
            </a:r>
            <a:r>
              <a:rPr lang="en-US" sz="1400" dirty="0"/>
              <a:t>, "Using </a:t>
            </a:r>
            <a:r>
              <a:rPr lang="en-US" sz="1400" dirty="0" err="1"/>
              <a:t>bayesian</a:t>
            </a:r>
            <a:r>
              <a:rPr lang="en-US" sz="1400" dirty="0"/>
              <a:t> networks to analyze expression data," </a:t>
            </a:r>
            <a:r>
              <a:rPr lang="en-US" sz="1400" i="1" dirty="0"/>
              <a:t>Journal of Computational Biology</a:t>
            </a:r>
            <a:r>
              <a:rPr lang="en-US" sz="1400" dirty="0"/>
              <a:t>, vol. 7, no. 3-4, pp. 601-620, Aug. 2000. [Online]. Available: http://</a:t>
            </a:r>
            <a:r>
              <a:rPr lang="en-US" sz="1400" dirty="0" err="1"/>
              <a:t>dx.doi.org</a:t>
            </a:r>
            <a:r>
              <a:rPr lang="en-US" sz="1400" dirty="0"/>
              <a:t>/10.1089/106652700750050961</a:t>
            </a:r>
          </a:p>
          <a:p>
            <a:r>
              <a:rPr lang="en-US" sz="1400" dirty="0"/>
              <a:t>Dependency Networks for Inference, Collaborative Filtering and Data visualization  Heckerman, Chickering, Meek, </a:t>
            </a:r>
            <a:r>
              <a:rPr lang="en-US" sz="1400" dirty="0" err="1"/>
              <a:t>Rounthwaite</a:t>
            </a:r>
            <a:r>
              <a:rPr lang="en-US" sz="1400" dirty="0"/>
              <a:t>, </a:t>
            </a:r>
            <a:r>
              <a:rPr lang="en-US" sz="1400" dirty="0" err="1"/>
              <a:t>Kadie</a:t>
            </a:r>
            <a:r>
              <a:rPr lang="en-US" sz="1400" dirty="0"/>
              <a:t> 2000</a:t>
            </a:r>
          </a:p>
          <a:p>
            <a:r>
              <a:rPr lang="en-US" sz="1400" dirty="0"/>
              <a:t>Inferring Regulatory Networks from Expression Data Using Tree-Based Methods Van </a:t>
            </a:r>
            <a:r>
              <a:rPr lang="en-US" sz="1400" dirty="0" err="1"/>
              <a:t>Anh</a:t>
            </a:r>
            <a:r>
              <a:rPr lang="en-US" sz="1400" dirty="0"/>
              <a:t> Huynh-Thu, </a:t>
            </a:r>
            <a:r>
              <a:rPr lang="en-US" sz="1400" dirty="0" err="1"/>
              <a:t>Alexandre</a:t>
            </a:r>
            <a:r>
              <a:rPr lang="en-US" sz="1400" dirty="0"/>
              <a:t> </a:t>
            </a:r>
            <a:r>
              <a:rPr lang="en-US" sz="1400" dirty="0" err="1"/>
              <a:t>Irrthum</a:t>
            </a:r>
            <a:r>
              <a:rPr lang="en-US" sz="1400" dirty="0"/>
              <a:t>, Louis </a:t>
            </a:r>
            <a:r>
              <a:rPr lang="en-US" sz="1400" dirty="0" err="1"/>
              <a:t>Wehenkel</a:t>
            </a:r>
            <a:r>
              <a:rPr lang="en-US" sz="1400" dirty="0"/>
              <a:t>, Pierre </a:t>
            </a:r>
            <a:r>
              <a:rPr lang="en-US" sz="1400" dirty="0" err="1"/>
              <a:t>Geurts</a:t>
            </a:r>
            <a:r>
              <a:rPr lang="en-US" sz="1400" dirty="0"/>
              <a:t>, </a:t>
            </a:r>
            <a:r>
              <a:rPr lang="en-US" sz="1400" dirty="0" err="1"/>
              <a:t>Plos</a:t>
            </a:r>
            <a:r>
              <a:rPr lang="en-US" sz="1400" dirty="0"/>
              <a:t> One 2010</a:t>
            </a:r>
          </a:p>
          <a:p>
            <a:r>
              <a:rPr lang="en-US" sz="1400" dirty="0"/>
              <a:t>D. </a:t>
            </a:r>
            <a:r>
              <a:rPr lang="en-US" sz="1400" dirty="0" err="1"/>
              <a:t>Marbach</a:t>
            </a:r>
            <a:r>
              <a:rPr lang="en-US" sz="1400" dirty="0"/>
              <a:t> et al., "Wisdom of crowds for robust gene network inference," </a:t>
            </a:r>
            <a:r>
              <a:rPr lang="en-US" sz="1400" i="1" dirty="0"/>
              <a:t>Nature Methods</a:t>
            </a:r>
            <a:r>
              <a:rPr lang="en-US" sz="1400" dirty="0"/>
              <a:t>, vol. 9, no. 8, pp. 796-804, Jul. 2012. [Online]. Available: http://</a:t>
            </a:r>
            <a:r>
              <a:rPr lang="en-US" sz="1400" dirty="0" err="1"/>
              <a:t>dx.doi.org</a:t>
            </a:r>
            <a:r>
              <a:rPr lang="en-US" sz="1400" dirty="0"/>
              <a:t>/10.1038/</a:t>
            </a:r>
            <a:r>
              <a:rPr lang="en-US" sz="1400" dirty="0" err="1"/>
              <a:t>nmeth</a:t>
            </a:r>
            <a:r>
              <a:rPr lang="en-US" sz="1400" dirty="0"/>
              <a:t>.</a:t>
            </a:r>
          </a:p>
          <a:p>
            <a:r>
              <a:rPr lang="en-US" sz="1400" dirty="0"/>
              <a:t>R. De </a:t>
            </a:r>
            <a:r>
              <a:rPr lang="en-US" sz="1400" dirty="0" err="1"/>
              <a:t>Smet</a:t>
            </a:r>
            <a:r>
              <a:rPr lang="en-US" sz="1400" dirty="0"/>
              <a:t> and K. </a:t>
            </a:r>
            <a:r>
              <a:rPr lang="en-US" sz="1400" dirty="0" err="1"/>
              <a:t>Marchal</a:t>
            </a:r>
            <a:r>
              <a:rPr lang="en-US" sz="1400" dirty="0"/>
              <a:t>, "Advantages and limitations of current network inference methods." </a:t>
            </a:r>
            <a:r>
              <a:rPr lang="en-US" sz="1400" i="1" dirty="0"/>
              <a:t>Nature reviews. Microbiology</a:t>
            </a:r>
            <a:r>
              <a:rPr lang="en-US" sz="1400" dirty="0"/>
              <a:t>, vol. 8, no. 10, pp. 717-729, Oct. 2010. [Online]. Available: http://</a:t>
            </a:r>
            <a:r>
              <a:rPr lang="en-US" sz="1400" dirty="0" err="1"/>
              <a:t>dx.doi.org</a:t>
            </a:r>
            <a:r>
              <a:rPr lang="en-US" sz="1400" dirty="0"/>
              <a:t>/10.1038/nrmicro2419</a:t>
            </a:r>
          </a:p>
        </p:txBody>
      </p:sp>
    </p:spTree>
    <p:extLst>
      <p:ext uri="{BB962C8B-B14F-4D97-AF65-F5344CB8AC3E}">
        <p14:creationId xmlns:p14="http://schemas.microsoft.com/office/powerpoint/2010/main" val="405589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type of probabilistic graphical model</a:t>
            </a:r>
          </a:p>
          <a:p>
            <a:r>
              <a:rPr lang="en-US" dirty="0"/>
              <a:t>Approximate Markov networks</a:t>
            </a:r>
          </a:p>
          <a:p>
            <a:pPr lvl="1"/>
            <a:r>
              <a:rPr lang="en-US" dirty="0"/>
              <a:t>Are much easier to learn from data</a:t>
            </a:r>
          </a:p>
          <a:p>
            <a:r>
              <a:rPr lang="en-US" dirty="0"/>
              <a:t>As in Bayesian networks has</a:t>
            </a:r>
          </a:p>
          <a:p>
            <a:pPr lvl="1"/>
            <a:r>
              <a:rPr lang="en-US" dirty="0"/>
              <a:t>A graph structure</a:t>
            </a:r>
          </a:p>
          <a:p>
            <a:pPr lvl="1"/>
            <a:r>
              <a:rPr lang="en-US" dirty="0"/>
              <a:t>Parameters capturing dependencies between a variable and its parents</a:t>
            </a:r>
          </a:p>
          <a:p>
            <a:r>
              <a:rPr lang="en-US" dirty="0"/>
              <a:t>Unlike Bayesian network </a:t>
            </a:r>
          </a:p>
          <a:p>
            <a:pPr lvl="1"/>
            <a:r>
              <a:rPr lang="en-US" dirty="0"/>
              <a:t>Can have cyclic dependencies</a:t>
            </a:r>
          </a:p>
          <a:p>
            <a:pPr lvl="1"/>
            <a:r>
              <a:rPr lang="en-US" dirty="0"/>
              <a:t>Computing a joint probability is harder</a:t>
            </a:r>
          </a:p>
          <a:p>
            <a:pPr lvl="2"/>
            <a:r>
              <a:rPr lang="en-US" dirty="0"/>
              <a:t>It is approximated with a “pseudo” likelihood.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633" y="6126163"/>
            <a:ext cx="7827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Dependency Networks for Inference, Collaborative Filtering and Data visualization</a:t>
            </a:r>
          </a:p>
          <a:p>
            <a:r>
              <a:rPr lang="en-US" dirty="0"/>
              <a:t> Heckerman, </a:t>
            </a:r>
            <a:r>
              <a:rPr lang="en-US" dirty="0" err="1"/>
              <a:t>Chickering</a:t>
            </a:r>
            <a:r>
              <a:rPr lang="en-US" dirty="0"/>
              <a:t>, Meek, </a:t>
            </a:r>
            <a:r>
              <a:rPr lang="en-US" dirty="0" err="1"/>
              <a:t>Rounthwaite</a:t>
            </a:r>
            <a:r>
              <a:rPr lang="en-US" dirty="0"/>
              <a:t>, </a:t>
            </a:r>
            <a:r>
              <a:rPr lang="en-US" dirty="0" err="1"/>
              <a:t>Kadie</a:t>
            </a:r>
            <a:r>
              <a:rPr lang="en-US" dirty="0"/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33808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Original motivation of dependency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Introduced by Heckerman, </a:t>
            </a:r>
            <a:r>
              <a:rPr lang="en-US" dirty="0" err="1"/>
              <a:t>Chickering</a:t>
            </a:r>
            <a:r>
              <a:rPr lang="en-US" dirty="0"/>
              <a:t>, Meek, et al 2000</a:t>
            </a:r>
          </a:p>
          <a:p>
            <a:r>
              <a:rPr lang="en-US" dirty="0"/>
              <a:t>Often times Bayesian networks can get confusing</a:t>
            </a:r>
          </a:p>
          <a:p>
            <a:pPr lvl="1"/>
            <a:r>
              <a:rPr lang="en-US" dirty="0"/>
              <a:t>Bayesian networks learned represent correlation or predictive relationships</a:t>
            </a:r>
          </a:p>
          <a:p>
            <a:pPr lvl="1"/>
            <a:r>
              <a:rPr lang="en-US" dirty="0"/>
              <a:t>But the directionality of the edges are mistakenly interpreted as causal connections</a:t>
            </a:r>
          </a:p>
          <a:p>
            <a:r>
              <a:rPr lang="en-US" dirty="0"/>
              <a:t>(Consistent) Dependency networks were introduced to distinguish between these cases</a:t>
            </a:r>
          </a:p>
        </p:txBody>
      </p:sp>
    </p:spTree>
    <p:extLst>
      <p:ext uri="{BB962C8B-B14F-4D97-AF65-F5344CB8AC3E}">
        <p14:creationId xmlns:p14="http://schemas.microsoft.com/office/powerpoint/2010/main" val="392363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Dependency network </a:t>
            </a:r>
            <a:r>
              <a:rPr lang="en-US" dirty="0" err="1"/>
              <a:t>vs</a:t>
            </a:r>
            <a:r>
              <a:rPr lang="en-US" dirty="0"/>
              <a:t> Bayesian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30157" cy="2820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195" y="5859140"/>
            <a:ext cx="7866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Dependency Networks for Inference, Collaborative Filtering and Data visualization</a:t>
            </a:r>
          </a:p>
          <a:p>
            <a:r>
              <a:rPr lang="en-US" dirty="0"/>
              <a:t> Heckerman, </a:t>
            </a:r>
            <a:r>
              <a:rPr lang="en-US" dirty="0" err="1"/>
              <a:t>Chickering</a:t>
            </a:r>
            <a:r>
              <a:rPr lang="en-US" dirty="0"/>
              <a:t>, Meek, </a:t>
            </a:r>
            <a:r>
              <a:rPr lang="en-US" dirty="0" err="1"/>
              <a:t>Rounthwaite</a:t>
            </a:r>
            <a:r>
              <a:rPr lang="en-US" dirty="0"/>
              <a:t>, </a:t>
            </a:r>
            <a:r>
              <a:rPr lang="en-US" dirty="0" err="1"/>
              <a:t>Kadie</a:t>
            </a:r>
            <a:r>
              <a:rPr lang="en-US" dirty="0"/>
              <a:t> 2000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6716" y="4053818"/>
            <a:ext cx="185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Bayesian network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1614" y="405381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Dependency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858" y="4766669"/>
            <a:ext cx="81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Often times, the Bayesian network on the left is read as if “Age” determines “Income”. However, all this model is capturing is that “Age” is predictive of “Income”.</a:t>
            </a:r>
          </a:p>
        </p:txBody>
      </p:sp>
    </p:spTree>
    <p:extLst>
      <p:ext uri="{BB962C8B-B14F-4D97-AF65-F5344CB8AC3E}">
        <p14:creationId xmlns:p14="http://schemas.microsoft.com/office/powerpoint/2010/main" val="276507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Learning dependency networks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499" y="3055787"/>
            <a:ext cx="2849562" cy="2063666"/>
            <a:chOff x="2789241" y="1905000"/>
            <a:chExt cx="2849562" cy="2063883"/>
          </a:xfrm>
        </p:grpSpPr>
        <p:cxnSp>
          <p:nvCxnSpPr>
            <p:cNvPr id="53" name="Straight Connector 52"/>
            <p:cNvCxnSpPr>
              <a:stCxn id="17" idx="1"/>
              <a:endCxn id="57" idx="5"/>
            </p:cNvCxnSpPr>
            <p:nvPr/>
          </p:nvCxnSpPr>
          <p:spPr>
            <a:xfrm flipH="1" flipV="1">
              <a:off x="3335312" y="2527458"/>
              <a:ext cx="520757" cy="144142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7" idx="0"/>
              <a:endCxn id="56" idx="4"/>
            </p:cNvCxnSpPr>
            <p:nvPr/>
          </p:nvCxnSpPr>
          <p:spPr>
            <a:xfrm flipV="1">
              <a:off x="4082259" y="2621159"/>
              <a:ext cx="93663" cy="125402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7" idx="7"/>
              <a:endCxn id="58" idx="3"/>
            </p:cNvCxnSpPr>
            <p:nvPr/>
          </p:nvCxnSpPr>
          <p:spPr>
            <a:xfrm flipV="1">
              <a:off x="4308449" y="2527458"/>
              <a:ext cx="784283" cy="144142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856041" y="1981329"/>
              <a:ext cx="639762" cy="63983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Times"/>
                  <a:ea typeface="ＭＳ Ｐゴシック" pitchFamily="-65" charset="-128"/>
                  <a:cs typeface="Times"/>
                </a:rPr>
                <a:t>?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789241" y="1981329"/>
              <a:ext cx="639762" cy="63983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Times"/>
                  <a:ea typeface="ＭＳ Ｐゴシック" pitchFamily="-65" charset="-128"/>
                  <a:cs typeface="Times"/>
                </a:rPr>
                <a:t>?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999041" y="1981329"/>
              <a:ext cx="639762" cy="63983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Times"/>
                  <a:cs typeface="Times"/>
                </a:rPr>
                <a:t>?</a:t>
              </a:r>
              <a:endParaRPr lang="en-US" sz="2000" b="1" baseline="-25000" dirty="0">
                <a:latin typeface="Times"/>
                <a:cs typeface="Times"/>
              </a:endParaRPr>
            </a:p>
          </p:txBody>
        </p:sp>
        <p:sp>
          <p:nvSpPr>
            <p:cNvPr id="59" name="TextBox 22"/>
            <p:cNvSpPr txBox="1">
              <a:spLocks noChangeArrowheads="1"/>
            </p:cNvSpPr>
            <p:nvPr/>
          </p:nvSpPr>
          <p:spPr bwMode="auto">
            <a:xfrm>
              <a:off x="4495799" y="1905000"/>
              <a:ext cx="76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latin typeface="Calibri" pitchFamily="-65" charset="0"/>
                </a:rPr>
                <a:t>…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450144" y="2524007"/>
            <a:ext cx="568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"/>
                <a:cs typeface="Times"/>
              </a:rPr>
              <a:t>B</a:t>
            </a:r>
            <a:r>
              <a:rPr lang="en-US" sz="2800" i="1" baseline="-25000" dirty="0" err="1">
                <a:latin typeface="Times"/>
                <a:cs typeface="Times"/>
              </a:rPr>
              <a:t>j</a:t>
            </a:r>
            <a:endParaRPr lang="en-US" sz="2800" i="1" baseline="-25000" dirty="0">
              <a:latin typeface="Times"/>
              <a:cs typeface="Time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2787" y="2462344"/>
            <a:ext cx="573121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100"/>
              </a:spcBef>
              <a:spcAft>
                <a:spcPts val="5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Let </a:t>
            </a:r>
            <a:r>
              <a:rPr lang="en-US" sz="2400" b="1" i="1" dirty="0" err="1">
                <a:latin typeface="Times"/>
                <a:cs typeface="Times"/>
              </a:rPr>
              <a:t>B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r>
              <a:rPr lang="en-US" sz="2400" dirty="0">
                <a:latin typeface="Calibri"/>
                <a:cs typeface="Calibri"/>
              </a:rPr>
              <a:t> denote the Markov Blanket of a variable </a:t>
            </a:r>
            <a:r>
              <a:rPr lang="en-US" sz="2400" i="1" dirty="0" err="1">
                <a:latin typeface="Times"/>
                <a:cs typeface="Times"/>
              </a:rPr>
              <a:t>X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pPr indent="-457200">
              <a:spcBef>
                <a:spcPts val="100"/>
              </a:spcBef>
              <a:spcAft>
                <a:spcPts val="50"/>
              </a:spcAft>
              <a:buFont typeface="Arial"/>
              <a:buChar char="•"/>
            </a:pPr>
            <a:r>
              <a:rPr lang="en-US" sz="2400" b="1" i="1" dirty="0">
                <a:latin typeface="Times"/>
                <a:cs typeface="Times"/>
              </a:rPr>
              <a:t>X</a:t>
            </a:r>
            <a:r>
              <a:rPr lang="en-US" sz="2400" i="1" baseline="-25000" dirty="0">
                <a:latin typeface="Times"/>
                <a:cs typeface="Times"/>
              </a:rPr>
              <a:t>-j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denotes all variables other than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i="1" dirty="0" err="1">
                <a:latin typeface="Times"/>
                <a:cs typeface="Times"/>
              </a:rPr>
              <a:t>X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endParaRPr lang="en-US" sz="2400" i="1" baseline="-25000" dirty="0">
              <a:latin typeface="Calibri"/>
              <a:cs typeface="Calibri"/>
            </a:endParaRPr>
          </a:p>
          <a:p>
            <a:pPr indent="-457200">
              <a:spcBef>
                <a:spcPts val="100"/>
              </a:spcBef>
              <a:spcAft>
                <a:spcPts val="50"/>
              </a:spcAft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US" sz="2400" b="1" i="1" dirty="0" err="1">
                <a:latin typeface="Times"/>
                <a:cs typeface="Times"/>
              </a:rPr>
              <a:t>B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i="1" dirty="0" err="1">
                <a:latin typeface="Times"/>
                <a:cs typeface="Times"/>
              </a:rPr>
              <a:t>X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r>
              <a:rPr lang="en-US" sz="2400" dirty="0">
                <a:latin typeface="Calibri"/>
                <a:cs typeface="Calibri"/>
              </a:rPr>
              <a:t> is independent of all other variables, </a:t>
            </a:r>
            <a:r>
              <a:rPr lang="en-US" sz="2400" b="1" i="1" dirty="0">
                <a:latin typeface="Times"/>
                <a:cs typeface="Times"/>
              </a:rPr>
              <a:t>X</a:t>
            </a:r>
            <a:r>
              <a:rPr lang="en-US" sz="2400" i="1" baseline="-25000" dirty="0">
                <a:latin typeface="Times"/>
                <a:cs typeface="Times"/>
              </a:rPr>
              <a:t>-j</a:t>
            </a:r>
          </a:p>
          <a:p>
            <a:pPr indent="-457200">
              <a:spcBef>
                <a:spcPts val="100"/>
              </a:spcBef>
              <a:spcAft>
                <a:spcPts val="50"/>
              </a:spcAft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pPr indent="-457200">
              <a:spcBef>
                <a:spcPts val="100"/>
              </a:spcBef>
              <a:spcAft>
                <a:spcPts val="50"/>
              </a:spcAft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pPr indent="-457200">
              <a:spcBef>
                <a:spcPts val="100"/>
              </a:spcBef>
              <a:spcAft>
                <a:spcPts val="50"/>
              </a:spcAft>
              <a:buFont typeface="Arial"/>
              <a:buChar char="•"/>
            </a:pPr>
            <a:r>
              <a:rPr lang="en-US" sz="2400" b="1" i="1" dirty="0" err="1">
                <a:latin typeface="Times"/>
                <a:cs typeface="Times"/>
              </a:rPr>
              <a:t>B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r>
              <a:rPr lang="en-US" sz="2400" dirty="0">
                <a:latin typeface="Calibri"/>
                <a:cs typeface="Calibri"/>
              </a:rPr>
              <a:t> can be estimated by finding the set of variables that best predict </a:t>
            </a:r>
            <a:r>
              <a:rPr lang="en-US" sz="2400" i="1" dirty="0" err="1">
                <a:latin typeface="Times"/>
                <a:cs typeface="Times"/>
              </a:rPr>
              <a:t>X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endParaRPr lang="en-US" sz="2400" i="1" baseline="-25000" dirty="0">
              <a:latin typeface="Times"/>
              <a:cs typeface="Times"/>
            </a:endParaRPr>
          </a:p>
          <a:p>
            <a:pPr indent="-457200">
              <a:spcBef>
                <a:spcPts val="100"/>
              </a:spcBef>
              <a:spcAft>
                <a:spcPts val="5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This requires us to specify the form of </a:t>
            </a:r>
            <a:r>
              <a:rPr lang="en-US" sz="2400" i="1" dirty="0">
                <a:latin typeface="Times"/>
                <a:cs typeface="Times"/>
              </a:rPr>
              <a:t>P(</a:t>
            </a:r>
            <a:r>
              <a:rPr lang="en-US" sz="2400" i="1" dirty="0" err="1">
                <a:latin typeface="Times"/>
                <a:cs typeface="Times"/>
              </a:rPr>
              <a:t>X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r>
              <a:rPr lang="en-US" sz="2400" i="1" dirty="0" err="1">
                <a:latin typeface="Times"/>
                <a:cs typeface="Times"/>
              </a:rPr>
              <a:t>|</a:t>
            </a:r>
            <a:r>
              <a:rPr lang="en-US" sz="2400" b="1" i="1" dirty="0" err="1">
                <a:latin typeface="Times"/>
                <a:cs typeface="Times"/>
              </a:rPr>
              <a:t>B</a:t>
            </a:r>
            <a:r>
              <a:rPr lang="en-US" sz="2400" i="1" baseline="-25000" dirty="0" err="1">
                <a:latin typeface="Times"/>
                <a:cs typeface="Times"/>
              </a:rPr>
              <a:t>j</a:t>
            </a:r>
            <a:r>
              <a:rPr lang="en-US" sz="2400" i="1" dirty="0">
                <a:latin typeface="Times"/>
                <a:cs typeface="Times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0495" y="4028798"/>
            <a:ext cx="208136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f</a:t>
            </a:r>
            <a:r>
              <a:rPr lang="en-US" sz="3200" i="1" baseline="-25000" dirty="0">
                <a:latin typeface="Times"/>
                <a:cs typeface="Times"/>
              </a:rPr>
              <a:t>j</a:t>
            </a:r>
            <a:r>
              <a:rPr lang="en-US" sz="3200" i="1" dirty="0">
                <a:latin typeface="Times"/>
                <a:cs typeface="Times"/>
              </a:rPr>
              <a:t>=P(</a:t>
            </a:r>
            <a:r>
              <a:rPr lang="en-US" sz="3200" i="1" dirty="0" err="1">
                <a:latin typeface="Times"/>
                <a:cs typeface="Times"/>
              </a:rPr>
              <a:t>X</a:t>
            </a:r>
            <a:r>
              <a:rPr lang="en-US" sz="3200" i="1" baseline="-25000" dirty="0" err="1">
                <a:latin typeface="Times"/>
                <a:cs typeface="Times"/>
              </a:rPr>
              <a:t>j</a:t>
            </a:r>
            <a:r>
              <a:rPr lang="en-US" sz="3200" i="1" dirty="0" err="1">
                <a:latin typeface="Times"/>
                <a:cs typeface="Times"/>
              </a:rPr>
              <a:t>|</a:t>
            </a:r>
            <a:r>
              <a:rPr lang="en-US" sz="3200" b="1" i="1" dirty="0" err="1">
                <a:latin typeface="Times"/>
                <a:cs typeface="Times"/>
              </a:rPr>
              <a:t>B</a:t>
            </a:r>
            <a:r>
              <a:rPr lang="en-US" sz="3200" i="1" baseline="-25000" dirty="0" err="1">
                <a:latin typeface="Times"/>
                <a:cs typeface="Times"/>
              </a:rPr>
              <a:t>j</a:t>
            </a:r>
            <a:r>
              <a:rPr lang="en-US" sz="3200" i="1" dirty="0">
                <a:latin typeface="Times"/>
                <a:cs typeface="Time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080" y="1407050"/>
            <a:ext cx="864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Entails estimating the Markov blanket of each random variable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277636" y="5025762"/>
            <a:ext cx="639762" cy="639763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>
                <a:latin typeface="Times"/>
                <a:cs typeface="Times"/>
              </a:rPr>
              <a:t>X</a:t>
            </a:r>
            <a:r>
              <a:rPr lang="en-US" sz="2000" i="1" baseline="-25000" dirty="0" err="1">
                <a:latin typeface="Times"/>
                <a:cs typeface="Times"/>
              </a:rPr>
              <a:t>j</a:t>
            </a:r>
            <a:endParaRPr lang="en-US" sz="2000" i="1" baseline="-25000" dirty="0">
              <a:latin typeface="Times"/>
              <a:cs typeface="Times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87" y="4580832"/>
            <a:ext cx="4425885" cy="4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representations of </a:t>
            </a:r>
            <a:r>
              <a:rPr lang="en-US" i="1" dirty="0">
                <a:latin typeface="Times"/>
                <a:cs typeface="Times"/>
              </a:rPr>
              <a:t>f</a:t>
            </a:r>
            <a:r>
              <a:rPr lang="en-US" b="0" i="1" baseline="-25000" dirty="0">
                <a:latin typeface="Times" pitchFamily="2" charset="0"/>
              </a:rPr>
              <a:t>j</a:t>
            </a:r>
            <a:r>
              <a:rPr lang="en-US" dirty="0"/>
              <a:t>=</a:t>
            </a:r>
            <a:r>
              <a:rPr lang="en-US" i="1" dirty="0">
                <a:latin typeface="Times"/>
                <a:cs typeface="Times"/>
              </a:rPr>
              <a:t>P(</a:t>
            </a:r>
            <a:r>
              <a:rPr lang="en-US" i="1" dirty="0" err="1">
                <a:latin typeface="Times"/>
                <a:cs typeface="Times"/>
              </a:rPr>
              <a:t>X</a:t>
            </a:r>
            <a:r>
              <a:rPr lang="en-US" b="0" i="1" baseline="-25000" dirty="0" err="1">
                <a:latin typeface="Times"/>
                <a:cs typeface="Times"/>
              </a:rPr>
              <a:t>j</a:t>
            </a:r>
            <a:r>
              <a:rPr lang="en-US" i="1" dirty="0" err="1">
                <a:latin typeface="Times"/>
                <a:cs typeface="Times"/>
              </a:rPr>
              <a:t>|B</a:t>
            </a:r>
            <a:r>
              <a:rPr lang="en-US" b="0" i="1" baseline="-25000" dirty="0" err="1">
                <a:latin typeface="Times"/>
                <a:cs typeface="Times"/>
              </a:rPr>
              <a:t>j</a:t>
            </a:r>
            <a:r>
              <a:rPr lang="en-US" i="1" dirty="0">
                <a:latin typeface="Times"/>
                <a:cs typeface="Times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 err="1">
                <a:latin typeface="Times"/>
                <a:cs typeface="Times"/>
              </a:rPr>
              <a:t>X</a:t>
            </a:r>
            <a:r>
              <a:rPr lang="en-US" i="1" baseline="-25000" dirty="0" err="1">
                <a:latin typeface="Times"/>
                <a:cs typeface="Times"/>
              </a:rPr>
              <a:t>j</a:t>
            </a:r>
            <a:r>
              <a:rPr lang="en-US" dirty="0"/>
              <a:t> is continuous</a:t>
            </a:r>
          </a:p>
          <a:p>
            <a:pPr lvl="1"/>
            <a:r>
              <a:rPr lang="en-US" i="1" dirty="0">
                <a:latin typeface="Times"/>
                <a:cs typeface="Times"/>
              </a:rPr>
              <a:t>f</a:t>
            </a:r>
            <a:r>
              <a:rPr lang="en-US" i="1" baseline="-25000" dirty="0">
                <a:latin typeface="Times"/>
                <a:cs typeface="Times"/>
              </a:rPr>
              <a:t>j</a:t>
            </a:r>
            <a:r>
              <a:rPr lang="en-US" dirty="0"/>
              <a:t> can be a linear function</a:t>
            </a:r>
          </a:p>
          <a:p>
            <a:pPr lvl="1"/>
            <a:r>
              <a:rPr lang="en-US" i="1" dirty="0">
                <a:latin typeface="Times"/>
                <a:cs typeface="Times"/>
              </a:rPr>
              <a:t>f</a:t>
            </a:r>
            <a:r>
              <a:rPr lang="en-US" i="1" baseline="-25000" dirty="0">
                <a:latin typeface="Times"/>
                <a:cs typeface="Times"/>
              </a:rPr>
              <a:t>j </a:t>
            </a:r>
            <a:r>
              <a:rPr lang="en-US" dirty="0"/>
              <a:t>can be a regression tree</a:t>
            </a:r>
          </a:p>
          <a:p>
            <a:pPr lvl="1"/>
            <a:r>
              <a:rPr lang="en-US" i="1" dirty="0">
                <a:latin typeface="Times"/>
                <a:cs typeface="Times"/>
              </a:rPr>
              <a:t>f</a:t>
            </a:r>
            <a:r>
              <a:rPr lang="en-US" i="1" baseline="-25000" dirty="0">
                <a:latin typeface="Times"/>
                <a:cs typeface="Times"/>
              </a:rPr>
              <a:t>j</a:t>
            </a:r>
            <a:r>
              <a:rPr lang="en-US" dirty="0"/>
              <a:t> can be an ensemble of trees</a:t>
            </a:r>
          </a:p>
          <a:p>
            <a:pPr lvl="2"/>
            <a:r>
              <a:rPr lang="en-US" dirty="0"/>
              <a:t>E.g. random forests</a:t>
            </a:r>
          </a:p>
          <a:p>
            <a:r>
              <a:rPr lang="en-US" dirty="0"/>
              <a:t>If </a:t>
            </a:r>
            <a:r>
              <a:rPr lang="en-US" i="1" dirty="0" err="1">
                <a:latin typeface="Times"/>
                <a:cs typeface="Times"/>
              </a:rPr>
              <a:t>X</a:t>
            </a:r>
            <a:r>
              <a:rPr lang="en-US" i="1" baseline="-25000" dirty="0" err="1">
                <a:latin typeface="Times"/>
                <a:cs typeface="Times"/>
              </a:rPr>
              <a:t>j</a:t>
            </a:r>
            <a:r>
              <a:rPr lang="en-US" dirty="0"/>
              <a:t> is discrete</a:t>
            </a:r>
          </a:p>
          <a:p>
            <a:pPr lvl="1"/>
            <a:r>
              <a:rPr lang="en-US" i="1" dirty="0">
                <a:latin typeface="Times"/>
                <a:cs typeface="Times"/>
              </a:rPr>
              <a:t>f</a:t>
            </a:r>
            <a:r>
              <a:rPr lang="en-US" i="1" baseline="-25000" dirty="0">
                <a:latin typeface="Times"/>
                <a:cs typeface="Times"/>
              </a:rPr>
              <a:t>j</a:t>
            </a:r>
            <a:r>
              <a:rPr lang="en-US" dirty="0"/>
              <a:t> can be a conditional probability table</a:t>
            </a:r>
          </a:p>
          <a:p>
            <a:pPr lvl="1"/>
            <a:r>
              <a:rPr lang="en-US" i="1" dirty="0">
                <a:latin typeface="Times"/>
                <a:cs typeface="Times"/>
              </a:rPr>
              <a:t>f</a:t>
            </a:r>
            <a:r>
              <a:rPr lang="en-US" i="1" baseline="-25000" dirty="0">
                <a:latin typeface="Times"/>
                <a:cs typeface="Times"/>
              </a:rPr>
              <a:t>j</a:t>
            </a:r>
            <a:r>
              <a:rPr lang="en-US" dirty="0"/>
              <a:t> can be a conditional probability tree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6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2474</Words>
  <Application>Microsoft Macintosh PowerPoint</Application>
  <PresentationFormat>On-screen Show (4:3)</PresentationFormat>
  <Paragraphs>394</Paragraphs>
  <Slides>46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ＭＳ Ｐゴシック</vt:lpstr>
      <vt:lpstr>Apple Chancery</vt:lpstr>
      <vt:lpstr>Arial</vt:lpstr>
      <vt:lpstr>Calibri</vt:lpstr>
      <vt:lpstr>Calibri (Body)</vt:lpstr>
      <vt:lpstr>Cambria Math</vt:lpstr>
      <vt:lpstr>cmmi10</vt:lpstr>
      <vt:lpstr>cmr10</vt:lpstr>
      <vt:lpstr>Times</vt:lpstr>
      <vt:lpstr>Times New Roman</vt:lpstr>
      <vt:lpstr>Office Theme</vt:lpstr>
      <vt:lpstr>Equation</vt:lpstr>
      <vt:lpstr>Dependency networks</vt:lpstr>
      <vt:lpstr>Plan for this section</vt:lpstr>
      <vt:lpstr>Goals for today</vt:lpstr>
      <vt:lpstr>Recall the different types of probabilistic graphs</vt:lpstr>
      <vt:lpstr>Dependency  network</vt:lpstr>
      <vt:lpstr>Original motivation of dependency networks</vt:lpstr>
      <vt:lpstr>Dependency network vs Bayesian network</vt:lpstr>
      <vt:lpstr>Learning dependency networks</vt:lpstr>
      <vt:lpstr>Different representations of fj=P(Xj|Bj)</vt:lpstr>
      <vt:lpstr>Popular dependency networks implementations</vt:lpstr>
      <vt:lpstr>Goals for today</vt:lpstr>
      <vt:lpstr>Expression data matrix</vt:lpstr>
      <vt:lpstr>GENIE3: GEne Network Inference with Ensemble of trees</vt:lpstr>
      <vt:lpstr>Recall our very simple regression tree for two variables</vt:lpstr>
      <vt:lpstr>Prediction of Xj using a single tree</vt:lpstr>
      <vt:lpstr>Prediction example with a regression tree</vt:lpstr>
      <vt:lpstr>Quantifying a split on the tree</vt:lpstr>
      <vt:lpstr>Algorithm for learning a regression tree</vt:lpstr>
      <vt:lpstr>One iteration of regression tree learning</vt:lpstr>
      <vt:lpstr>Convergence criteria</vt:lpstr>
      <vt:lpstr>An Ensemble of trees</vt:lpstr>
      <vt:lpstr>Prediction using an Ensemble of Trees</vt:lpstr>
      <vt:lpstr>Expression data matrix</vt:lpstr>
      <vt:lpstr>GENIE3 algorithm sketch</vt:lpstr>
      <vt:lpstr>GENIE3 algorithm sketch</vt:lpstr>
      <vt:lpstr>Learning fj in GENIE3</vt:lpstr>
      <vt:lpstr>Computing the importance weight of a predictor</vt:lpstr>
      <vt:lpstr>Computing the importance weight of a predictor</vt:lpstr>
      <vt:lpstr>Goals for today</vt:lpstr>
      <vt:lpstr>Evaluating the network</vt:lpstr>
      <vt:lpstr>Assessing confidence in the learned network </vt:lpstr>
      <vt:lpstr>How to assess confidence in graph features?</vt:lpstr>
      <vt:lpstr>Bootstrap to assess graph feature confidence</vt:lpstr>
      <vt:lpstr>Bootstrap/stability selection</vt:lpstr>
      <vt:lpstr>Does the bootstrap confidence represent real relationships?</vt:lpstr>
      <vt:lpstr>Bootstrap-based confidence differs between real and actual data</vt:lpstr>
      <vt:lpstr>Example of a high confidence sub-network</vt:lpstr>
      <vt:lpstr>Area under the precision recall curve (AUPR)</vt:lpstr>
      <vt:lpstr>Experimental datasets to assess network structure for gene regulatory networks</vt:lpstr>
      <vt:lpstr>AUPR based performance comparison</vt:lpstr>
      <vt:lpstr>DREAM: Dialogue for reverse engineeting assessments and methods</vt:lpstr>
      <vt:lpstr>Where do different methods rank?</vt:lpstr>
      <vt:lpstr>Methods tend to cluster together</vt:lpstr>
      <vt:lpstr>Comparing per-module (LeMoNe) and per-gene (CLR) methods</vt:lpstr>
      <vt:lpstr>Some comments about expression-based network inference methods</vt:lpstr>
      <vt:lpstr>References</vt:lpstr>
    </vt:vector>
  </TitlesOfParts>
  <Company>unm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Per-gene network inference methods: GENIE3</dc:title>
  <dc:creator>Sushmita Roy</dc:creator>
  <cp:lastModifiedBy>SUSHMITA ROY</cp:lastModifiedBy>
  <cp:revision>116</cp:revision>
  <cp:lastPrinted>2018-09-27T17:41:58Z</cp:lastPrinted>
  <dcterms:created xsi:type="dcterms:W3CDTF">2016-09-20T17:18:09Z</dcterms:created>
  <dcterms:modified xsi:type="dcterms:W3CDTF">2018-09-27T17:46:55Z</dcterms:modified>
</cp:coreProperties>
</file>